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3996" r:id="rId2"/>
  </p:sldMasterIdLst>
  <p:notesMasterIdLst>
    <p:notesMasterId r:id="rId62"/>
  </p:notesMasterIdLst>
  <p:handoutMasterIdLst>
    <p:handoutMasterId r:id="rId63"/>
  </p:handoutMasterIdLst>
  <p:sldIdLst>
    <p:sldId id="256" r:id="rId3"/>
    <p:sldId id="281" r:id="rId4"/>
    <p:sldId id="282" r:id="rId5"/>
    <p:sldId id="311" r:id="rId6"/>
    <p:sldId id="289" r:id="rId7"/>
    <p:sldId id="293" r:id="rId8"/>
    <p:sldId id="291" r:id="rId9"/>
    <p:sldId id="312" r:id="rId10"/>
    <p:sldId id="295" r:id="rId11"/>
    <p:sldId id="297" r:id="rId12"/>
    <p:sldId id="299" r:id="rId13"/>
    <p:sldId id="263" r:id="rId14"/>
    <p:sldId id="307" r:id="rId15"/>
    <p:sldId id="399" r:id="rId16"/>
    <p:sldId id="396" r:id="rId17"/>
    <p:sldId id="323" r:id="rId18"/>
    <p:sldId id="324" r:id="rId19"/>
    <p:sldId id="325" r:id="rId20"/>
    <p:sldId id="326" r:id="rId21"/>
    <p:sldId id="327" r:id="rId22"/>
    <p:sldId id="328" r:id="rId23"/>
    <p:sldId id="332" r:id="rId24"/>
    <p:sldId id="333" r:id="rId25"/>
    <p:sldId id="334" r:id="rId26"/>
    <p:sldId id="335" r:id="rId27"/>
    <p:sldId id="337" r:id="rId28"/>
    <p:sldId id="340" r:id="rId29"/>
    <p:sldId id="341" r:id="rId30"/>
    <p:sldId id="344" r:id="rId31"/>
    <p:sldId id="345" r:id="rId32"/>
    <p:sldId id="351" r:id="rId33"/>
    <p:sldId id="352" r:id="rId34"/>
    <p:sldId id="354" r:id="rId35"/>
    <p:sldId id="355" r:id="rId36"/>
    <p:sldId id="358" r:id="rId37"/>
    <p:sldId id="359" r:id="rId38"/>
    <p:sldId id="364" r:id="rId39"/>
    <p:sldId id="365" r:id="rId40"/>
    <p:sldId id="366" r:id="rId41"/>
    <p:sldId id="367" r:id="rId42"/>
    <p:sldId id="371" r:id="rId43"/>
    <p:sldId id="372" r:id="rId44"/>
    <p:sldId id="379" r:id="rId45"/>
    <p:sldId id="374" r:id="rId46"/>
    <p:sldId id="380" r:id="rId47"/>
    <p:sldId id="381" r:id="rId48"/>
    <p:sldId id="382" r:id="rId49"/>
    <p:sldId id="385" r:id="rId50"/>
    <p:sldId id="386" r:id="rId51"/>
    <p:sldId id="390" r:id="rId52"/>
    <p:sldId id="391" r:id="rId53"/>
    <p:sldId id="392" r:id="rId54"/>
    <p:sldId id="290" r:id="rId55"/>
    <p:sldId id="292" r:id="rId56"/>
    <p:sldId id="294" r:id="rId57"/>
    <p:sldId id="272" r:id="rId58"/>
    <p:sldId id="296" r:id="rId59"/>
    <p:sldId id="301" r:id="rId60"/>
    <p:sldId id="300" r:id="rId6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6A52A"/>
    <a:srgbClr val="D1BA2F"/>
    <a:srgbClr val="E29304"/>
    <a:srgbClr val="D3A42D"/>
    <a:srgbClr val="F9A549"/>
    <a:srgbClr val="ED9A05"/>
    <a:srgbClr val="FAA60E"/>
    <a:srgbClr val="FBB433"/>
    <a:srgbClr val="F7C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86467" autoAdjust="0"/>
  </p:normalViewPr>
  <p:slideViewPr>
    <p:cSldViewPr>
      <p:cViewPr varScale="1">
        <p:scale>
          <a:sx n="109" d="100"/>
          <a:sy n="109" d="100"/>
        </p:scale>
        <p:origin x="1884" y="114"/>
      </p:cViewPr>
      <p:guideLst>
        <p:guide orient="horz" pos="2160"/>
        <p:guide pos="2880"/>
      </p:guideLst>
    </p:cSldViewPr>
  </p:slideViewPr>
  <p:outlineViewPr>
    <p:cViewPr>
      <p:scale>
        <a:sx n="33" d="100"/>
        <a:sy n="33" d="100"/>
      </p:scale>
      <p:origin x="0" y="33882"/>
    </p:cViewPr>
  </p:outlineViewPr>
  <p:notesTextViewPr>
    <p:cViewPr>
      <p:scale>
        <a:sx n="1" d="1"/>
        <a:sy n="1" d="1"/>
      </p:scale>
      <p:origin x="0" y="0"/>
    </p:cViewPr>
  </p:notesTextViewPr>
  <p:sorterViewPr>
    <p:cViewPr>
      <p:scale>
        <a:sx n="100" d="100"/>
        <a:sy n="100" d="100"/>
      </p:scale>
      <p:origin x="0" y="5754"/>
    </p:cViewPr>
  </p:sorterViewPr>
  <p:notesViewPr>
    <p:cSldViewPr>
      <p:cViewPr varScale="1">
        <p:scale>
          <a:sx n="56" d="100"/>
          <a:sy n="56" d="100"/>
        </p:scale>
        <p:origin x="-1860"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640AB-360B-4603-A9E1-82E1B3928D65}"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en-US"/>
        </a:p>
      </dgm:t>
    </dgm:pt>
    <dgm:pt modelId="{3D3B7798-DF23-4634-B259-CAE918A295C7}">
      <dgm:prSet phldrT="[Text]" custT="1"/>
      <dgm:spPr>
        <a:solidFill>
          <a:srgbClr val="00A3DB"/>
        </a:solidFill>
      </dgm:spPr>
      <dgm:t>
        <a:bodyPr/>
        <a:lstStyle/>
        <a:p>
          <a:pPr algn="ctr"/>
          <a:r>
            <a:rPr lang="en-US" sz="4000" b="1" i="0" dirty="0" smtClean="0">
              <a:solidFill>
                <a:schemeClr val="bg1"/>
              </a:solidFill>
              <a:latin typeface="BentonSans-Bold"/>
              <a:cs typeface="BentonSans-Bold"/>
            </a:rPr>
            <a:t>What’s the Game Plan?</a:t>
          </a:r>
          <a:endParaRPr lang="en-US" sz="4000" b="1" i="0" dirty="0">
            <a:solidFill>
              <a:schemeClr val="bg1"/>
            </a:solidFill>
            <a:latin typeface="BentonSans-Bold"/>
            <a:cs typeface="BentonSans-Bold"/>
          </a:endParaRPr>
        </a:p>
      </dgm:t>
    </dgm:pt>
    <dgm:pt modelId="{80A9AD85-7CAF-45FB-8CB5-1E7A977EA2B8}" type="parTrans" cxnId="{AC8459CE-0F86-4067-B744-7AB197AD1061}">
      <dgm:prSet/>
      <dgm:spPr/>
      <dgm:t>
        <a:bodyPr/>
        <a:lstStyle/>
        <a:p>
          <a:endParaRPr lang="en-US"/>
        </a:p>
      </dgm:t>
    </dgm:pt>
    <dgm:pt modelId="{D779E81D-0373-460C-92B9-95DD48331F53}" type="sibTrans" cxnId="{AC8459CE-0F86-4067-B744-7AB197AD1061}">
      <dgm:prSet/>
      <dgm:spPr/>
      <dgm:t>
        <a:bodyPr/>
        <a:lstStyle/>
        <a:p>
          <a:endParaRPr lang="en-US"/>
        </a:p>
      </dgm:t>
    </dgm:pt>
    <dgm:pt modelId="{25004E71-28E0-4E40-AA92-A285DB3F9CA8}">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b="1" i="0" dirty="0" smtClean="0">
              <a:latin typeface="BentonSans-Bold"/>
              <a:cs typeface="BentonSans-Bold"/>
            </a:rPr>
            <a:t>Online Personal Health Assessment </a:t>
          </a:r>
          <a:endParaRPr lang="en-US" sz="4400" b="1" i="0" dirty="0">
            <a:latin typeface="BentonSans-Bold"/>
            <a:cs typeface="BentonSans-Bold"/>
          </a:endParaRPr>
        </a:p>
      </dgm:t>
    </dgm:pt>
    <dgm:pt modelId="{72EBD979-AADE-4945-949D-FE31045F2539}" type="parTrans" cxnId="{B14F7443-9291-4C39-9F70-4C4E563BF5AF}">
      <dgm:prSet/>
      <dgm:spPr/>
      <dgm:t>
        <a:bodyPr/>
        <a:lstStyle/>
        <a:p>
          <a:endParaRPr lang="en-US"/>
        </a:p>
      </dgm:t>
    </dgm:pt>
    <dgm:pt modelId="{CCCA9E89-1D03-48DB-9A93-24F542186FE4}" type="sibTrans" cxnId="{B14F7443-9291-4C39-9F70-4C4E563BF5AF}">
      <dgm:prSet/>
      <dgm:spPr/>
      <dgm:t>
        <a:bodyPr/>
        <a:lstStyle/>
        <a:p>
          <a:endParaRPr lang="en-US"/>
        </a:p>
      </dgm:t>
    </dgm:pt>
    <dgm:pt modelId="{0073D932-D7BD-4DA7-B8F2-EADCAC053826}">
      <dgm:prSet/>
      <dgm:spPr>
        <a:solidFill>
          <a:srgbClr val="00A3DB"/>
        </a:solidFill>
      </dgm:spPr>
      <dgm:t>
        <a:bodyPr/>
        <a:lstStyle/>
        <a:p>
          <a:endParaRPr lang="en-US" dirty="0"/>
        </a:p>
      </dgm:t>
    </dgm:pt>
    <dgm:pt modelId="{C32F772F-3FDF-4320-BCFB-FD857839A016}" type="parTrans" cxnId="{9FEF9D6B-6B72-43B6-BD20-7F3EDAAB3A8A}">
      <dgm:prSet/>
      <dgm:spPr/>
      <dgm:t>
        <a:bodyPr/>
        <a:lstStyle/>
        <a:p>
          <a:endParaRPr lang="en-US"/>
        </a:p>
      </dgm:t>
    </dgm:pt>
    <dgm:pt modelId="{F3B3C00D-03FE-4D82-B7CA-19A582DD1D16}" type="sibTrans" cxnId="{9FEF9D6B-6B72-43B6-BD20-7F3EDAAB3A8A}">
      <dgm:prSet/>
      <dgm:spPr/>
      <dgm:t>
        <a:bodyPr/>
        <a:lstStyle/>
        <a:p>
          <a:endParaRPr lang="en-US"/>
        </a:p>
      </dgm:t>
    </dgm:pt>
    <dgm:pt modelId="{801C5A69-42C8-4E53-9EFD-BA10A3CB1D1E}">
      <dgm:prSet>
        <dgm:style>
          <a:lnRef idx="2">
            <a:schemeClr val="accent1"/>
          </a:lnRef>
          <a:fillRef idx="1">
            <a:schemeClr val="lt1"/>
          </a:fillRef>
          <a:effectRef idx="0">
            <a:schemeClr val="accent1"/>
          </a:effectRef>
          <a:fontRef idx="minor">
            <a:schemeClr val="dk1"/>
          </a:fontRef>
        </dgm:style>
      </dgm:prSet>
      <dgm:spPr/>
      <dgm:t>
        <a:bodyPr/>
        <a:lstStyle/>
        <a:p>
          <a:r>
            <a:rPr lang="en-US" b="1" dirty="0" smtClean="0"/>
            <a:t>At least $120 savings on 2017 health insurance premium with Blue Cross.</a:t>
          </a:r>
          <a:endParaRPr lang="en-US" dirty="0"/>
        </a:p>
      </dgm:t>
    </dgm:pt>
    <dgm:pt modelId="{516A805C-03CD-44F1-8E4B-7E258AE3212C}" type="sibTrans" cxnId="{52AFC88C-DCFD-4728-B157-8EA977ED6E62}">
      <dgm:prSet/>
      <dgm:spPr/>
      <dgm:t>
        <a:bodyPr/>
        <a:lstStyle/>
        <a:p>
          <a:endParaRPr lang="en-US"/>
        </a:p>
      </dgm:t>
    </dgm:pt>
    <dgm:pt modelId="{1B71984E-5DC2-40D0-BF56-9D6D1700688A}" type="parTrans" cxnId="{52AFC88C-DCFD-4728-B157-8EA977ED6E62}">
      <dgm:prSet/>
      <dgm:spPr/>
      <dgm:t>
        <a:bodyPr/>
        <a:lstStyle/>
        <a:p>
          <a:endParaRPr lang="en-US"/>
        </a:p>
      </dgm:t>
    </dgm:pt>
    <dgm:pt modelId="{2DA59134-CFD9-4D1B-B4A7-58AD9A95887A}" type="pres">
      <dgm:prSet presAssocID="{A87640AB-360B-4603-A9E1-82E1B3928D65}" presName="Name0" presStyleCnt="0">
        <dgm:presLayoutVars>
          <dgm:dir/>
          <dgm:animLvl val="lvl"/>
          <dgm:resizeHandles val="exact"/>
        </dgm:presLayoutVars>
      </dgm:prSet>
      <dgm:spPr/>
      <dgm:t>
        <a:bodyPr/>
        <a:lstStyle/>
        <a:p>
          <a:endParaRPr lang="en-US"/>
        </a:p>
      </dgm:t>
    </dgm:pt>
    <dgm:pt modelId="{21E449F4-CE8A-490F-AC1F-A4E9B409069F}" type="pres">
      <dgm:prSet presAssocID="{801C5A69-42C8-4E53-9EFD-BA10A3CB1D1E}" presName="boxAndChildren" presStyleCnt="0"/>
      <dgm:spPr/>
      <dgm:t>
        <a:bodyPr/>
        <a:lstStyle/>
        <a:p>
          <a:endParaRPr lang="en-US"/>
        </a:p>
      </dgm:t>
    </dgm:pt>
    <dgm:pt modelId="{AC30B9B2-E314-48A2-91BF-08CE40C38E61}" type="pres">
      <dgm:prSet presAssocID="{801C5A69-42C8-4E53-9EFD-BA10A3CB1D1E}" presName="parentTextBox" presStyleLbl="node1" presStyleIdx="0" presStyleCnt="3"/>
      <dgm:spPr/>
      <dgm:t>
        <a:bodyPr/>
        <a:lstStyle/>
        <a:p>
          <a:endParaRPr lang="en-US"/>
        </a:p>
      </dgm:t>
    </dgm:pt>
    <dgm:pt modelId="{7669FBE8-8AB4-410B-A9DE-E4D2FD07C52E}" type="pres">
      <dgm:prSet presAssocID="{F3B3C00D-03FE-4D82-B7CA-19A582DD1D16}" presName="sp" presStyleCnt="0"/>
      <dgm:spPr/>
      <dgm:t>
        <a:bodyPr/>
        <a:lstStyle/>
        <a:p>
          <a:endParaRPr lang="en-US"/>
        </a:p>
      </dgm:t>
    </dgm:pt>
    <dgm:pt modelId="{3A2E5E93-0591-4A14-91BA-640ADC299CE2}" type="pres">
      <dgm:prSet presAssocID="{0073D932-D7BD-4DA7-B8F2-EADCAC053826}" presName="arrowAndChildren" presStyleCnt="0"/>
      <dgm:spPr/>
      <dgm:t>
        <a:bodyPr/>
        <a:lstStyle/>
        <a:p>
          <a:endParaRPr lang="en-US"/>
        </a:p>
      </dgm:t>
    </dgm:pt>
    <dgm:pt modelId="{A7E7B2CF-3264-4193-936B-0FB282FB8ADD}" type="pres">
      <dgm:prSet presAssocID="{0073D932-D7BD-4DA7-B8F2-EADCAC053826}" presName="parentTextArrow" presStyleLbl="node1" presStyleIdx="1" presStyleCnt="3" custScaleY="97347" custLinFactNeighborX="-3652" custLinFactNeighborY="1152"/>
      <dgm:spPr/>
      <dgm:t>
        <a:bodyPr/>
        <a:lstStyle/>
        <a:p>
          <a:endParaRPr lang="en-US"/>
        </a:p>
      </dgm:t>
    </dgm:pt>
    <dgm:pt modelId="{B838BC56-B93D-486E-BF48-106ADD893391}" type="pres">
      <dgm:prSet presAssocID="{D779E81D-0373-460C-92B9-95DD48331F53}" presName="sp" presStyleCnt="0"/>
      <dgm:spPr/>
      <dgm:t>
        <a:bodyPr/>
        <a:lstStyle/>
        <a:p>
          <a:endParaRPr lang="en-US"/>
        </a:p>
      </dgm:t>
    </dgm:pt>
    <dgm:pt modelId="{73D79E73-3B4C-4059-8AA2-0D176E4B8EF5}" type="pres">
      <dgm:prSet presAssocID="{3D3B7798-DF23-4634-B259-CAE918A295C7}" presName="arrowAndChildren" presStyleCnt="0"/>
      <dgm:spPr/>
      <dgm:t>
        <a:bodyPr/>
        <a:lstStyle/>
        <a:p>
          <a:endParaRPr lang="en-US"/>
        </a:p>
      </dgm:t>
    </dgm:pt>
    <dgm:pt modelId="{026CD855-B41F-4B52-800E-9DA4731C302F}" type="pres">
      <dgm:prSet presAssocID="{3D3B7798-DF23-4634-B259-CAE918A295C7}" presName="parentTextArrow" presStyleLbl="node1" presStyleIdx="1" presStyleCnt="3"/>
      <dgm:spPr/>
      <dgm:t>
        <a:bodyPr/>
        <a:lstStyle/>
        <a:p>
          <a:endParaRPr lang="en-US"/>
        </a:p>
      </dgm:t>
    </dgm:pt>
    <dgm:pt modelId="{91B75DB5-4C3E-464E-AE8B-7D92A7EA1CFD}" type="pres">
      <dgm:prSet presAssocID="{3D3B7798-DF23-4634-B259-CAE918A295C7}" presName="arrow" presStyleLbl="node1" presStyleIdx="2" presStyleCnt="3" custScaleY="158777"/>
      <dgm:spPr/>
      <dgm:t>
        <a:bodyPr/>
        <a:lstStyle/>
        <a:p>
          <a:endParaRPr lang="en-US"/>
        </a:p>
      </dgm:t>
    </dgm:pt>
    <dgm:pt modelId="{5CECB4F2-5BB2-4FEC-967B-D2C96177D620}" type="pres">
      <dgm:prSet presAssocID="{3D3B7798-DF23-4634-B259-CAE918A295C7}" presName="descendantArrow" presStyleCnt="0"/>
      <dgm:spPr/>
      <dgm:t>
        <a:bodyPr/>
        <a:lstStyle/>
        <a:p>
          <a:endParaRPr lang="en-US"/>
        </a:p>
      </dgm:t>
    </dgm:pt>
    <dgm:pt modelId="{BCB68DD8-F755-4594-8134-03D0F70EEE7A}" type="pres">
      <dgm:prSet presAssocID="{25004E71-28E0-4E40-AA92-A285DB3F9CA8}" presName="childTextArrow" presStyleLbl="fgAccFollowNode1" presStyleIdx="0" presStyleCnt="1" custScaleY="163600">
        <dgm:presLayoutVars>
          <dgm:bulletEnabled val="1"/>
        </dgm:presLayoutVars>
      </dgm:prSet>
      <dgm:spPr/>
      <dgm:t>
        <a:bodyPr/>
        <a:lstStyle/>
        <a:p>
          <a:endParaRPr lang="en-US"/>
        </a:p>
      </dgm:t>
    </dgm:pt>
  </dgm:ptLst>
  <dgm:cxnLst>
    <dgm:cxn modelId="{1C8369FE-A95F-4163-9603-99A8093FCF74}" type="presOf" srcId="{25004E71-28E0-4E40-AA92-A285DB3F9CA8}" destId="{BCB68DD8-F755-4594-8134-03D0F70EEE7A}" srcOrd="0" destOrd="0" presId="urn:microsoft.com/office/officeart/2005/8/layout/process4"/>
    <dgm:cxn modelId="{12DF9E82-9F9C-40D6-BF2E-B20C1882F82B}" type="presOf" srcId="{0073D932-D7BD-4DA7-B8F2-EADCAC053826}" destId="{A7E7B2CF-3264-4193-936B-0FB282FB8ADD}" srcOrd="0" destOrd="0" presId="urn:microsoft.com/office/officeart/2005/8/layout/process4"/>
    <dgm:cxn modelId="{D1295B15-3C34-44C3-85B5-D25F42C642CD}" type="presOf" srcId="{3D3B7798-DF23-4634-B259-CAE918A295C7}" destId="{026CD855-B41F-4B52-800E-9DA4731C302F}" srcOrd="0" destOrd="0" presId="urn:microsoft.com/office/officeart/2005/8/layout/process4"/>
    <dgm:cxn modelId="{E726523F-EA30-4151-A161-187E15F32BA4}" type="presOf" srcId="{3D3B7798-DF23-4634-B259-CAE918A295C7}" destId="{91B75DB5-4C3E-464E-AE8B-7D92A7EA1CFD}" srcOrd="1" destOrd="0" presId="urn:microsoft.com/office/officeart/2005/8/layout/process4"/>
    <dgm:cxn modelId="{B14F7443-9291-4C39-9F70-4C4E563BF5AF}" srcId="{3D3B7798-DF23-4634-B259-CAE918A295C7}" destId="{25004E71-28E0-4E40-AA92-A285DB3F9CA8}" srcOrd="0" destOrd="0" parTransId="{72EBD979-AADE-4945-949D-FE31045F2539}" sibTransId="{CCCA9E89-1D03-48DB-9A93-24F542186FE4}"/>
    <dgm:cxn modelId="{9FEF9D6B-6B72-43B6-BD20-7F3EDAAB3A8A}" srcId="{A87640AB-360B-4603-A9E1-82E1B3928D65}" destId="{0073D932-D7BD-4DA7-B8F2-EADCAC053826}" srcOrd="1" destOrd="0" parTransId="{C32F772F-3FDF-4320-BCFB-FD857839A016}" sibTransId="{F3B3C00D-03FE-4D82-B7CA-19A582DD1D16}"/>
    <dgm:cxn modelId="{E13A06C5-92D0-4AD2-B20D-E6340380B281}" type="presOf" srcId="{801C5A69-42C8-4E53-9EFD-BA10A3CB1D1E}" destId="{AC30B9B2-E314-48A2-91BF-08CE40C38E61}" srcOrd="0" destOrd="0" presId="urn:microsoft.com/office/officeart/2005/8/layout/process4"/>
    <dgm:cxn modelId="{AC8459CE-0F86-4067-B744-7AB197AD1061}" srcId="{A87640AB-360B-4603-A9E1-82E1B3928D65}" destId="{3D3B7798-DF23-4634-B259-CAE918A295C7}" srcOrd="0" destOrd="0" parTransId="{80A9AD85-7CAF-45FB-8CB5-1E7A977EA2B8}" sibTransId="{D779E81D-0373-460C-92B9-95DD48331F53}"/>
    <dgm:cxn modelId="{371A21E3-63C5-424F-ACA2-1E12DC5A29DF}" type="presOf" srcId="{A87640AB-360B-4603-A9E1-82E1B3928D65}" destId="{2DA59134-CFD9-4D1B-B4A7-58AD9A95887A}" srcOrd="0" destOrd="0" presId="urn:microsoft.com/office/officeart/2005/8/layout/process4"/>
    <dgm:cxn modelId="{52AFC88C-DCFD-4728-B157-8EA977ED6E62}" srcId="{A87640AB-360B-4603-A9E1-82E1B3928D65}" destId="{801C5A69-42C8-4E53-9EFD-BA10A3CB1D1E}" srcOrd="2" destOrd="0" parTransId="{1B71984E-5DC2-40D0-BF56-9D6D1700688A}" sibTransId="{516A805C-03CD-44F1-8E4B-7E258AE3212C}"/>
    <dgm:cxn modelId="{0CA0DD9C-00C2-47EB-8740-16C133BAF86D}" type="presParOf" srcId="{2DA59134-CFD9-4D1B-B4A7-58AD9A95887A}" destId="{21E449F4-CE8A-490F-AC1F-A4E9B409069F}" srcOrd="0" destOrd="0" presId="urn:microsoft.com/office/officeart/2005/8/layout/process4"/>
    <dgm:cxn modelId="{B76B7908-65A0-4455-B916-7AB9F3FC4243}" type="presParOf" srcId="{21E449F4-CE8A-490F-AC1F-A4E9B409069F}" destId="{AC30B9B2-E314-48A2-91BF-08CE40C38E61}" srcOrd="0" destOrd="0" presId="urn:microsoft.com/office/officeart/2005/8/layout/process4"/>
    <dgm:cxn modelId="{25C6ACC3-EFD9-49C4-BA81-717479A484A4}" type="presParOf" srcId="{2DA59134-CFD9-4D1B-B4A7-58AD9A95887A}" destId="{7669FBE8-8AB4-410B-A9DE-E4D2FD07C52E}" srcOrd="1" destOrd="0" presId="urn:microsoft.com/office/officeart/2005/8/layout/process4"/>
    <dgm:cxn modelId="{08735A56-0443-4152-8EA7-5EC394CB96D2}" type="presParOf" srcId="{2DA59134-CFD9-4D1B-B4A7-58AD9A95887A}" destId="{3A2E5E93-0591-4A14-91BA-640ADC299CE2}" srcOrd="2" destOrd="0" presId="urn:microsoft.com/office/officeart/2005/8/layout/process4"/>
    <dgm:cxn modelId="{6A98875F-FABF-43AD-8906-D4A139216D34}" type="presParOf" srcId="{3A2E5E93-0591-4A14-91BA-640ADC299CE2}" destId="{A7E7B2CF-3264-4193-936B-0FB282FB8ADD}" srcOrd="0" destOrd="0" presId="urn:microsoft.com/office/officeart/2005/8/layout/process4"/>
    <dgm:cxn modelId="{CABF9236-677D-4D96-9785-D4099698B34B}" type="presParOf" srcId="{2DA59134-CFD9-4D1B-B4A7-58AD9A95887A}" destId="{B838BC56-B93D-486E-BF48-106ADD893391}" srcOrd="3" destOrd="0" presId="urn:microsoft.com/office/officeart/2005/8/layout/process4"/>
    <dgm:cxn modelId="{9596A4F3-3DEF-4508-BE10-A3E2559C6E85}" type="presParOf" srcId="{2DA59134-CFD9-4D1B-B4A7-58AD9A95887A}" destId="{73D79E73-3B4C-4059-8AA2-0D176E4B8EF5}" srcOrd="4" destOrd="0" presId="urn:microsoft.com/office/officeart/2005/8/layout/process4"/>
    <dgm:cxn modelId="{031C1223-EFFA-4F5C-AB89-F2774AFC14D8}" type="presParOf" srcId="{73D79E73-3B4C-4059-8AA2-0D176E4B8EF5}" destId="{026CD855-B41F-4B52-800E-9DA4731C302F}" srcOrd="0" destOrd="0" presId="urn:microsoft.com/office/officeart/2005/8/layout/process4"/>
    <dgm:cxn modelId="{106FDAEE-352B-450A-BFD6-CA224358E1D5}" type="presParOf" srcId="{73D79E73-3B4C-4059-8AA2-0D176E4B8EF5}" destId="{91B75DB5-4C3E-464E-AE8B-7D92A7EA1CFD}" srcOrd="1" destOrd="0" presId="urn:microsoft.com/office/officeart/2005/8/layout/process4"/>
    <dgm:cxn modelId="{0F9CD3AC-2723-4FD7-8A64-BFC1033132F2}" type="presParOf" srcId="{73D79E73-3B4C-4059-8AA2-0D176E4B8EF5}" destId="{5CECB4F2-5BB2-4FEC-967B-D2C96177D620}" srcOrd="2" destOrd="0" presId="urn:microsoft.com/office/officeart/2005/8/layout/process4"/>
    <dgm:cxn modelId="{192028AC-1FF1-4217-A94F-21FC07BFCD67}" type="presParOf" srcId="{5CECB4F2-5BB2-4FEC-967B-D2C96177D620}" destId="{BCB68DD8-F755-4594-8134-03D0F70EEE7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0B9B2-E314-48A2-91BF-08CE40C38E61}">
      <dsp:nvSpPr>
        <dsp:cNvPr id="0" name=""/>
        <dsp:cNvSpPr/>
      </dsp:nvSpPr>
      <dsp:spPr>
        <a:xfrm>
          <a:off x="0" y="3766502"/>
          <a:ext cx="8534400" cy="963243"/>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At least $120 savings on 2017 health insurance premium with Blue Cross.</a:t>
          </a:r>
          <a:endParaRPr lang="en-US" sz="2200" kern="1200" dirty="0"/>
        </a:p>
      </dsp:txBody>
      <dsp:txXfrm>
        <a:off x="0" y="3766502"/>
        <a:ext cx="8534400" cy="963243"/>
      </dsp:txXfrm>
    </dsp:sp>
    <dsp:sp modelId="{A7E7B2CF-3264-4193-936B-0FB282FB8ADD}">
      <dsp:nvSpPr>
        <dsp:cNvPr id="0" name=""/>
        <dsp:cNvSpPr/>
      </dsp:nvSpPr>
      <dsp:spPr>
        <a:xfrm rot="10800000">
          <a:off x="0" y="2355852"/>
          <a:ext cx="8534400" cy="1442165"/>
        </a:xfrm>
        <a:prstGeom prst="upArrowCallout">
          <a:avLst/>
        </a:prstGeom>
        <a:solidFill>
          <a:srgbClr val="00A3DB"/>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rot="10800000">
        <a:off x="0" y="2355852"/>
        <a:ext cx="8534400" cy="937076"/>
      </dsp:txXfrm>
    </dsp:sp>
    <dsp:sp modelId="{91B75DB5-4C3E-464E-AE8B-7D92A7EA1CFD}">
      <dsp:nvSpPr>
        <dsp:cNvPr id="0" name=""/>
        <dsp:cNvSpPr/>
      </dsp:nvSpPr>
      <dsp:spPr>
        <a:xfrm rot="10800000">
          <a:off x="0" y="1003"/>
          <a:ext cx="8534400" cy="2352231"/>
        </a:xfrm>
        <a:prstGeom prst="upArrowCallout">
          <a:avLst/>
        </a:prstGeom>
        <a:solidFill>
          <a:srgbClr val="00A3DB"/>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i="0" kern="1200" dirty="0" smtClean="0">
              <a:solidFill>
                <a:schemeClr val="bg1"/>
              </a:solidFill>
              <a:latin typeface="BentonSans-Bold"/>
              <a:cs typeface="BentonSans-Bold"/>
            </a:rPr>
            <a:t>What’s the Game Plan?</a:t>
          </a:r>
          <a:endParaRPr lang="en-US" sz="4000" b="1" i="0" kern="1200" dirty="0">
            <a:solidFill>
              <a:schemeClr val="bg1"/>
            </a:solidFill>
            <a:latin typeface="BentonSans-Bold"/>
            <a:cs typeface="BentonSans-Bold"/>
          </a:endParaRPr>
        </a:p>
      </dsp:txBody>
      <dsp:txXfrm rot="-10800000">
        <a:off x="0" y="1003"/>
        <a:ext cx="8534400" cy="825633"/>
      </dsp:txXfrm>
    </dsp:sp>
    <dsp:sp modelId="{BCB68DD8-F755-4594-8134-03D0F70EEE7A}">
      <dsp:nvSpPr>
        <dsp:cNvPr id="0" name=""/>
        <dsp:cNvSpPr/>
      </dsp:nvSpPr>
      <dsp:spPr>
        <a:xfrm>
          <a:off x="0" y="815519"/>
          <a:ext cx="8534400" cy="72468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1" i="0" kern="1200" dirty="0" smtClean="0">
              <a:latin typeface="BentonSans-Bold"/>
              <a:cs typeface="BentonSans-Bold"/>
            </a:rPr>
            <a:t>Online Personal Health Assessment </a:t>
          </a:r>
          <a:endParaRPr lang="en-US" sz="4400" b="1" i="0" kern="1200" dirty="0">
            <a:latin typeface="BentonSans-Bold"/>
            <a:cs typeface="BentonSans-Bold"/>
          </a:endParaRPr>
        </a:p>
      </dsp:txBody>
      <dsp:txXfrm>
        <a:off x="0" y="815519"/>
        <a:ext cx="8534400" cy="7246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45CDF2E-8B68-47D5-8142-385563F7009D}" type="datetimeFigureOut">
              <a:rPr lang="en-US" smtClean="0"/>
              <a:t>8/1/2017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EEBFD3A-FA62-41B6-B677-0858D208886D}" type="slidenum">
              <a:rPr lang="en-US" smtClean="0"/>
              <a:t>‹#›</a:t>
            </a:fld>
            <a:endParaRPr lang="en-US"/>
          </a:p>
        </p:txBody>
      </p:sp>
    </p:spTree>
    <p:extLst>
      <p:ext uri="{BB962C8B-B14F-4D97-AF65-F5344CB8AC3E}">
        <p14:creationId xmlns:p14="http://schemas.microsoft.com/office/powerpoint/2010/main" val="1140109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9CE00D15-700A-4605-B287-EBB725FB4266}" type="datetimeFigureOut">
              <a:rPr lang="en-US" smtClean="0"/>
              <a:t>8/1/2017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13A91C1-AA38-4576-B540-B53C5E21E86C}" type="slidenum">
              <a:rPr lang="en-US" smtClean="0"/>
              <a:t>‹#›</a:t>
            </a:fld>
            <a:endParaRPr lang="en-US"/>
          </a:p>
        </p:txBody>
      </p:sp>
    </p:spTree>
    <p:extLst>
      <p:ext uri="{BB962C8B-B14F-4D97-AF65-F5344CB8AC3E}">
        <p14:creationId xmlns:p14="http://schemas.microsoft.com/office/powerpoint/2010/main" val="93820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A91C1-AA38-4576-B540-B53C5E21E86C}" type="slidenum">
              <a:rPr lang="en-US" smtClean="0"/>
              <a:t>1</a:t>
            </a:fld>
            <a:endParaRPr lang="en-US" dirty="0"/>
          </a:p>
        </p:txBody>
      </p:sp>
    </p:spTree>
    <p:extLst>
      <p:ext uri="{BB962C8B-B14F-4D97-AF65-F5344CB8AC3E}">
        <p14:creationId xmlns:p14="http://schemas.microsoft.com/office/powerpoint/2010/main" val="1678610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12</a:t>
            </a:fld>
            <a:endParaRPr lang="en-US"/>
          </a:p>
        </p:txBody>
      </p:sp>
    </p:spTree>
    <p:extLst>
      <p:ext uri="{BB962C8B-B14F-4D97-AF65-F5344CB8AC3E}">
        <p14:creationId xmlns:p14="http://schemas.microsoft.com/office/powerpoint/2010/main" val="423970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13</a:t>
            </a:fld>
            <a:endParaRPr lang="en-US"/>
          </a:p>
        </p:txBody>
      </p:sp>
    </p:spTree>
    <p:extLst>
      <p:ext uri="{BB962C8B-B14F-4D97-AF65-F5344CB8AC3E}">
        <p14:creationId xmlns:p14="http://schemas.microsoft.com/office/powerpoint/2010/main" val="393371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2961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A91C1-AA38-4576-B540-B53C5E21E86C}" type="slidenum">
              <a:rPr lang="en-US" smtClean="0"/>
              <a:t>15</a:t>
            </a:fld>
            <a:endParaRPr lang="en-US" dirty="0"/>
          </a:p>
        </p:txBody>
      </p:sp>
    </p:spTree>
    <p:extLst>
      <p:ext uri="{BB962C8B-B14F-4D97-AF65-F5344CB8AC3E}">
        <p14:creationId xmlns:p14="http://schemas.microsoft.com/office/powerpoint/2010/main" val="213406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spell out what PEC is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03400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7232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8232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141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5661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8662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A91C1-AA38-4576-B540-B53C5E21E86C}" type="slidenum">
              <a:rPr lang="en-US" smtClean="0"/>
              <a:t>2</a:t>
            </a:fld>
            <a:endParaRPr lang="en-US" dirty="0"/>
          </a:p>
        </p:txBody>
      </p:sp>
    </p:spTree>
    <p:extLst>
      <p:ext uri="{BB962C8B-B14F-4D97-AF65-F5344CB8AC3E}">
        <p14:creationId xmlns:p14="http://schemas.microsoft.com/office/powerpoint/2010/main" val="166245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863124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0039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a:t>
            </a:r>
            <a:r>
              <a:rPr lang="en-US" baseline="0" dirty="0" smtClean="0"/>
              <a:t> removing 2016…makes it more generic and can be used yearly without having to change the date.</a:t>
            </a:r>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62550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86235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930143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86552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986862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569654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43660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89918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A91C1-AA38-4576-B540-B53C5E21E86C}" type="slidenum">
              <a:rPr lang="en-US" smtClean="0"/>
              <a:t>3</a:t>
            </a:fld>
            <a:endParaRPr lang="en-US" dirty="0"/>
          </a:p>
        </p:txBody>
      </p:sp>
    </p:spTree>
    <p:extLst>
      <p:ext uri="{BB962C8B-B14F-4D97-AF65-F5344CB8AC3E}">
        <p14:creationId xmlns:p14="http://schemas.microsoft.com/office/powerpoint/2010/main" val="4051973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79648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this is for new hires, do we need to include the non-Medicare retiree and the “retirement date on or after …”?</a:t>
            </a:r>
            <a:endParaRPr lang="en-US" dirty="0" smtClean="0"/>
          </a:p>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750574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91032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this is for new hires, do we need to include the non-Medicare retiree and the “retirement date on or after …”?</a:t>
            </a:r>
            <a:endParaRPr lang="en-US" dirty="0" smtClean="0"/>
          </a:p>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489968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537889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236531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194693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this is for new hires, do we need to include the non-Medicare retiree and the “retirement date on or after …”?</a:t>
            </a:r>
            <a:endParaRPr lang="en-US" dirty="0" smtClean="0"/>
          </a:p>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483925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would add Live Better Louisiana in </a:t>
            </a:r>
            <a:r>
              <a:rPr lang="en-US" smtClean="0"/>
              <a:t>this section.</a:t>
            </a:r>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653219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7121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5</a:t>
            </a:fld>
            <a:endParaRPr lang="en-US"/>
          </a:p>
        </p:txBody>
      </p:sp>
    </p:spTree>
    <p:extLst>
      <p:ext uri="{BB962C8B-B14F-4D97-AF65-F5344CB8AC3E}">
        <p14:creationId xmlns:p14="http://schemas.microsoft.com/office/powerpoint/2010/main" val="515796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328967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43461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929542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67916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F96167-097E-48AA-A75E-700CF5F8EB33}"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098679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A91C1-AA38-4576-B540-B53C5E21E86C}" type="slidenum">
              <a:rPr lang="en-US" smtClean="0"/>
              <a:t>53</a:t>
            </a:fld>
            <a:endParaRPr lang="en-US"/>
          </a:p>
        </p:txBody>
      </p:sp>
    </p:spTree>
    <p:extLst>
      <p:ext uri="{BB962C8B-B14F-4D97-AF65-F5344CB8AC3E}">
        <p14:creationId xmlns:p14="http://schemas.microsoft.com/office/powerpoint/2010/main" val="2290894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54</a:t>
            </a:fld>
            <a:endParaRPr lang="en-US"/>
          </a:p>
        </p:txBody>
      </p:sp>
    </p:spTree>
    <p:extLst>
      <p:ext uri="{BB962C8B-B14F-4D97-AF65-F5344CB8AC3E}">
        <p14:creationId xmlns:p14="http://schemas.microsoft.com/office/powerpoint/2010/main" val="4107558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55</a:t>
            </a:fld>
            <a:endParaRPr lang="en-US"/>
          </a:p>
        </p:txBody>
      </p:sp>
    </p:spTree>
    <p:extLst>
      <p:ext uri="{BB962C8B-B14F-4D97-AF65-F5344CB8AC3E}">
        <p14:creationId xmlns:p14="http://schemas.microsoft.com/office/powerpoint/2010/main" val="804744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56</a:t>
            </a:fld>
            <a:endParaRPr lang="en-US"/>
          </a:p>
        </p:txBody>
      </p:sp>
    </p:spTree>
    <p:extLst>
      <p:ext uri="{BB962C8B-B14F-4D97-AF65-F5344CB8AC3E}">
        <p14:creationId xmlns:p14="http://schemas.microsoft.com/office/powerpoint/2010/main" val="3577540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57</a:t>
            </a:fld>
            <a:endParaRPr lang="en-US"/>
          </a:p>
        </p:txBody>
      </p:sp>
    </p:spTree>
    <p:extLst>
      <p:ext uri="{BB962C8B-B14F-4D97-AF65-F5344CB8AC3E}">
        <p14:creationId xmlns:p14="http://schemas.microsoft.com/office/powerpoint/2010/main" val="138150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6</a:t>
            </a:fld>
            <a:endParaRPr lang="en-US"/>
          </a:p>
        </p:txBody>
      </p:sp>
    </p:spTree>
    <p:extLst>
      <p:ext uri="{BB962C8B-B14F-4D97-AF65-F5344CB8AC3E}">
        <p14:creationId xmlns:p14="http://schemas.microsoft.com/office/powerpoint/2010/main" val="3722993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58</a:t>
            </a:fld>
            <a:endParaRPr lang="en-US"/>
          </a:p>
        </p:txBody>
      </p:sp>
    </p:spTree>
    <p:extLst>
      <p:ext uri="{BB962C8B-B14F-4D97-AF65-F5344CB8AC3E}">
        <p14:creationId xmlns:p14="http://schemas.microsoft.com/office/powerpoint/2010/main" val="683547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59</a:t>
            </a:fld>
            <a:endParaRPr lang="en-US"/>
          </a:p>
        </p:txBody>
      </p:sp>
    </p:spTree>
    <p:extLst>
      <p:ext uri="{BB962C8B-B14F-4D97-AF65-F5344CB8AC3E}">
        <p14:creationId xmlns:p14="http://schemas.microsoft.com/office/powerpoint/2010/main" val="43315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7</a:t>
            </a:fld>
            <a:endParaRPr lang="en-US"/>
          </a:p>
        </p:txBody>
      </p:sp>
    </p:spTree>
    <p:extLst>
      <p:ext uri="{BB962C8B-B14F-4D97-AF65-F5344CB8AC3E}">
        <p14:creationId xmlns:p14="http://schemas.microsoft.com/office/powerpoint/2010/main" val="230529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9</a:t>
            </a:fld>
            <a:endParaRPr lang="en-US"/>
          </a:p>
        </p:txBody>
      </p:sp>
    </p:spTree>
    <p:extLst>
      <p:ext uri="{BB962C8B-B14F-4D97-AF65-F5344CB8AC3E}">
        <p14:creationId xmlns:p14="http://schemas.microsoft.com/office/powerpoint/2010/main" val="67544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10</a:t>
            </a:fld>
            <a:endParaRPr lang="en-US"/>
          </a:p>
        </p:txBody>
      </p:sp>
    </p:spTree>
    <p:extLst>
      <p:ext uri="{BB962C8B-B14F-4D97-AF65-F5344CB8AC3E}">
        <p14:creationId xmlns:p14="http://schemas.microsoft.com/office/powerpoint/2010/main" val="115373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3A91C1-AA38-4576-B540-B53C5E21E86C}" type="slidenum">
              <a:rPr lang="en-US" smtClean="0"/>
              <a:t>11</a:t>
            </a:fld>
            <a:endParaRPr lang="en-US"/>
          </a:p>
        </p:txBody>
      </p:sp>
    </p:spTree>
    <p:extLst>
      <p:ext uri="{BB962C8B-B14F-4D97-AF65-F5344CB8AC3E}">
        <p14:creationId xmlns:p14="http://schemas.microsoft.com/office/powerpoint/2010/main" val="2780683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C50A279-5E41-4C8D-980C-1CD4002488BA}" type="datetimeFigureOut">
              <a:rPr lang="en-US" smtClean="0"/>
              <a:t>8/1/2017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46E6C53-2F96-4F74-925F-BD67FBD0538F}"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50A279-5E41-4C8D-980C-1CD4002488B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E6C53-2F96-4F74-925F-BD67FBD053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50A279-5E41-4C8D-980C-1CD4002488B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E6C53-2F96-4F74-925F-BD67FBD0538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4499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094F8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0" indent="0">
              <a:buNone/>
              <a:defRPr sz="2800">
                <a:solidFill>
                  <a:schemeClr val="tx1">
                    <a:lumMod val="50000"/>
                    <a:lumOff val="50000"/>
                  </a:schemeClr>
                </a:solidFill>
              </a:defRPr>
            </a:lvl1pPr>
            <a:lvl2pPr>
              <a:buFont typeface="Courier New" pitchFamily="49" charset="0"/>
              <a:buChar char="o"/>
              <a:defRPr sz="2800">
                <a:solidFill>
                  <a:schemeClr val="tx1">
                    <a:lumMod val="50000"/>
                    <a:lumOff val="50000"/>
                  </a:schemeClr>
                </a:solidFill>
              </a:defRPr>
            </a:lvl2pPr>
            <a:lvl3pPr>
              <a:buFont typeface="Wingdings" pitchFamily="2" charset="2"/>
              <a:buChar char="ü"/>
              <a:defRPr sz="2800">
                <a:solidFill>
                  <a:schemeClr val="tx1">
                    <a:lumMod val="50000"/>
                    <a:lumOff val="50000"/>
                  </a:schemeClr>
                </a:solidFill>
              </a:defRPr>
            </a:lvl3pPr>
            <a:lvl4pPr>
              <a:buFont typeface="Courier New" pitchFamily="49" charset="0"/>
              <a:buChar char="o"/>
              <a:defRPr sz="2800">
                <a:solidFill>
                  <a:schemeClr val="tx1">
                    <a:lumMod val="50000"/>
                    <a:lumOff val="50000"/>
                  </a:schemeClr>
                </a:solidFill>
              </a:defRPr>
            </a:lvl4pPr>
            <a:lvl5pPr>
              <a:buFont typeface="Courier New" pitchFamily="49" charset="0"/>
              <a:buChar char="o"/>
              <a:defRPr sz="28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07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175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167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008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9396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9947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18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C50A279-5E41-4C8D-980C-1CD4002488BA}"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E6C53-2F96-4F74-925F-BD67FBD0538F}"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297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3658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043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50A279-5E41-4C8D-980C-1CD4002488BA}" type="datetimeFigureOut">
              <a:rPr lang="en-US" smtClean="0"/>
              <a:t>8/1/2017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46E6C53-2F96-4F74-925F-BD67FBD053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50A279-5E41-4C8D-980C-1CD4002488BA}"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E6C53-2F96-4F74-925F-BD67FBD0538F}"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C50A279-5E41-4C8D-980C-1CD4002488BA}"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E6C53-2F96-4F74-925F-BD67FBD0538F}"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50A279-5E41-4C8D-980C-1CD4002488BA}"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E6C53-2F96-4F74-925F-BD67FBD053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0A279-5E41-4C8D-980C-1CD4002488BA}" type="datetimeFigureOut">
              <a:rPr lang="en-US" smtClean="0"/>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E6C53-2F96-4F74-925F-BD67FBD053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50A279-5E41-4C8D-980C-1CD4002488BA}"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E6C53-2F96-4F74-925F-BD67FBD0538F}"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50A279-5E41-4C8D-980C-1CD4002488BA}" type="datetimeFigureOut">
              <a:rPr lang="en-US" smtClean="0"/>
              <a:t>8/1/2017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46E6C53-2F96-4F74-925F-BD67FBD0538F}"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C50A279-5E41-4C8D-980C-1CD4002488BA}" type="datetimeFigureOut">
              <a:rPr lang="en-US" smtClean="0"/>
              <a:t>8/1/2017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46E6C53-2F96-4F74-925F-BD67FBD053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6593C-1352-49B0-B25F-246CE2294E14}" type="datetimeFigureOut">
              <a:rPr lang="en-US" smtClean="0">
                <a:solidFill>
                  <a:prstClr val="black">
                    <a:tint val="75000"/>
                  </a:prstClr>
                </a:solidFill>
              </a:rPr>
              <a:pPr/>
              <a:t>8/1/2017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917AA-B298-4B15-9CB2-E8F1D1C82D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11225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1.tiaa-cref.org/tcm/louisianaor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cpettigrew@tiaa-cref.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valic.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Daniell.poynot@valic.com" TargetMode="External"/><Relationship Id="rId4" Type="http://schemas.openxmlformats.org/officeDocument/2006/relationships/hyperlink" Target="mailto:nicholas.grove@valic.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ersonnel.louisiana.edu/benefits/tax-deferred-annuity-pla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personnel.louisiana.edu/benefits/tax-deferred-annuity-plan/annuity-provide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payroll.louisiana.edu/sites/payroll/files/Pay%20Option%20Reques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www.metlife.com/mybenefit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etlife.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vsd4718@louisiana.ed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rsl.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voyaretirementplans.com/custom/laor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ssbauer@voyaf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5257800"/>
            <a:ext cx="6858000" cy="990600"/>
          </a:xfrm>
        </p:spPr>
        <p:txBody>
          <a:bodyPr/>
          <a:lstStyle/>
          <a:p>
            <a:r>
              <a:rPr lang="en-US" dirty="0" smtClean="0"/>
              <a:t>Benefits</a:t>
            </a:r>
            <a:endParaRPr lang="en-US" dirty="0"/>
          </a:p>
        </p:txBody>
      </p:sp>
      <p:sp>
        <p:nvSpPr>
          <p:cNvPr id="2" name="Title 1"/>
          <p:cNvSpPr>
            <a:spLocks noGrp="1"/>
          </p:cNvSpPr>
          <p:nvPr>
            <p:ph type="ctrTitle"/>
          </p:nvPr>
        </p:nvSpPr>
        <p:spPr>
          <a:xfrm>
            <a:off x="457200" y="1524001"/>
            <a:ext cx="8229600" cy="533399"/>
          </a:xfrm>
        </p:spPr>
        <p:txBody>
          <a:bodyPr>
            <a:normAutofit fontScale="90000"/>
          </a:bodyPr>
          <a:lstStyle/>
          <a:p>
            <a:r>
              <a:rPr lang="en-US" sz="6600" dirty="0" smtClean="0"/>
              <a:t/>
            </a:r>
            <a:br>
              <a:rPr lang="en-US" sz="6600" dirty="0" smtClean="0"/>
            </a:br>
            <a:r>
              <a:rPr lang="en-US" sz="6600" dirty="0" smtClean="0"/>
              <a:t>Faculty &amp; Staff Orientation</a:t>
            </a:r>
            <a:r>
              <a:rPr lang="en-US" dirty="0" smtClean="0"/>
              <a:t>	</a:t>
            </a:r>
            <a:endParaRPr lang="en-US" dirty="0"/>
          </a:p>
        </p:txBody>
      </p:sp>
    </p:spTree>
    <p:extLst>
      <p:ext uri="{BB962C8B-B14F-4D97-AF65-F5344CB8AC3E}">
        <p14:creationId xmlns:p14="http://schemas.microsoft.com/office/powerpoint/2010/main" val="3455323644"/>
      </p:ext>
    </p:extLst>
  </p:cSld>
  <p:clrMapOvr>
    <a:masterClrMapping/>
  </p:clrMapOvr>
  <mc:AlternateContent xmlns:mc="http://schemas.openxmlformats.org/markup-compatibility/2006" xmlns:p14="http://schemas.microsoft.com/office/powerpoint/2010/main">
    <mc:Choice Requires="p14">
      <p:transition spd="slow" p14:dur="2000" advTm="22232"/>
    </mc:Choice>
    <mc:Fallback xmlns="">
      <p:transition spd="slow" advTm="2223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TIAA-</a:t>
            </a:r>
            <a:r>
              <a:rPr lang="en-US" dirty="0" err="1" smtClean="0"/>
              <a:t>Cref</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dirty="0" smtClean="0">
                <a:hlinkClick r:id="rId3"/>
              </a:rPr>
              <a:t>http://www1.tiaa-cref.org/tcm/louisianaorp/</a:t>
            </a:r>
            <a:endParaRPr lang="en-US" dirty="0" smtClean="0"/>
          </a:p>
          <a:p>
            <a:r>
              <a:rPr lang="en-US" dirty="0" smtClean="0"/>
              <a:t>Local Representative:  Cameron Pettigrew</a:t>
            </a:r>
          </a:p>
          <a:p>
            <a:r>
              <a:rPr lang="en-US" dirty="0" smtClean="0">
                <a:hlinkClick r:id="rId4"/>
              </a:rPr>
              <a:t>cpettigrew@tiaa-cref.org</a:t>
            </a:r>
            <a:endParaRPr lang="en-US" dirty="0" smtClean="0"/>
          </a:p>
          <a:p>
            <a:r>
              <a:rPr lang="en-US" dirty="0" smtClean="0"/>
              <a:t>(866) 842-2951 ext. 257413</a:t>
            </a:r>
            <a:endParaRPr lang="en-US" dirty="0"/>
          </a:p>
        </p:txBody>
      </p:sp>
    </p:spTree>
    <p:extLst>
      <p:ext uri="{BB962C8B-B14F-4D97-AF65-F5344CB8AC3E}">
        <p14:creationId xmlns:p14="http://schemas.microsoft.com/office/powerpoint/2010/main" val="1134181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Valic</a:t>
            </a:r>
            <a:endParaRPr lang="en-US" dirty="0"/>
          </a:p>
        </p:txBody>
      </p:sp>
      <p:sp>
        <p:nvSpPr>
          <p:cNvPr id="3" name="Content Placeholder 2"/>
          <p:cNvSpPr>
            <a:spLocks noGrp="1"/>
          </p:cNvSpPr>
          <p:nvPr>
            <p:ph sz="quarter" idx="1"/>
          </p:nvPr>
        </p:nvSpPr>
        <p:spPr/>
        <p:txBody>
          <a:bodyPr/>
          <a:lstStyle/>
          <a:p>
            <a:r>
              <a:rPr lang="en-US" dirty="0" smtClean="0">
                <a:hlinkClick r:id="rId3"/>
              </a:rPr>
              <a:t>www.valic.com</a:t>
            </a:r>
            <a:endParaRPr lang="en-US" dirty="0" smtClean="0"/>
          </a:p>
          <a:p>
            <a:r>
              <a:rPr lang="en-US" dirty="0" smtClean="0"/>
              <a:t>Local Representative:  Nicholas J. Grove</a:t>
            </a:r>
          </a:p>
          <a:p>
            <a:r>
              <a:rPr lang="en-US" dirty="0">
                <a:hlinkClick r:id="rId4"/>
              </a:rPr>
              <a:t>n</a:t>
            </a:r>
            <a:r>
              <a:rPr lang="en-US" dirty="0" smtClean="0">
                <a:hlinkClick r:id="rId4"/>
              </a:rPr>
              <a:t>icholas.grove@valic.com</a:t>
            </a:r>
            <a:endParaRPr lang="en-US" dirty="0" smtClean="0"/>
          </a:p>
          <a:p>
            <a:r>
              <a:rPr lang="en-US" dirty="0" smtClean="0"/>
              <a:t>(337) 344-4712</a:t>
            </a:r>
          </a:p>
          <a:p>
            <a:r>
              <a:rPr lang="en-US" dirty="0" smtClean="0"/>
              <a:t>Local Representative:  Daniel </a:t>
            </a:r>
            <a:r>
              <a:rPr lang="en-US" dirty="0" err="1" smtClean="0"/>
              <a:t>Poynot</a:t>
            </a:r>
            <a:endParaRPr lang="en-US" dirty="0" smtClean="0"/>
          </a:p>
          <a:p>
            <a:r>
              <a:rPr lang="en-US" dirty="0" smtClean="0">
                <a:hlinkClick r:id="rId5"/>
              </a:rPr>
              <a:t>Daniell.poynot@valic.com</a:t>
            </a:r>
            <a:endParaRPr lang="en-US" dirty="0" smtClean="0"/>
          </a:p>
          <a:p>
            <a:r>
              <a:rPr lang="en-US" dirty="0" smtClean="0"/>
              <a:t>(985)705-2662</a:t>
            </a:r>
            <a:endParaRPr lang="en-US" dirty="0"/>
          </a:p>
        </p:txBody>
      </p:sp>
    </p:spTree>
    <p:extLst>
      <p:ext uri="{BB962C8B-B14F-4D97-AF65-F5344CB8AC3E}">
        <p14:creationId xmlns:p14="http://schemas.microsoft.com/office/powerpoint/2010/main" val="2663293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Timeline for Enrollment</a:t>
            </a:r>
            <a:endParaRPr lang="en-US" dirty="0"/>
          </a:p>
        </p:txBody>
      </p:sp>
      <p:sp>
        <p:nvSpPr>
          <p:cNvPr id="3" name="Content Placeholder 2"/>
          <p:cNvSpPr>
            <a:spLocks noGrp="1"/>
          </p:cNvSpPr>
          <p:nvPr>
            <p:ph sz="quarter" idx="1"/>
          </p:nvPr>
        </p:nvSpPr>
        <p:spPr>
          <a:xfrm>
            <a:off x="304800" y="2408237"/>
            <a:ext cx="8229600" cy="5897563"/>
          </a:xfrm>
        </p:spPr>
        <p:txBody>
          <a:bodyPr/>
          <a:lstStyle/>
          <a:p>
            <a:r>
              <a:rPr lang="en-US" dirty="0" smtClean="0"/>
              <a:t>Employees are automatically enrolled in TRSL</a:t>
            </a:r>
          </a:p>
          <a:p>
            <a:r>
              <a:rPr lang="en-US" dirty="0" smtClean="0"/>
              <a:t>Those who enroll in ORP within 60 days of hire will receive employer contributions to ORP from date of hire</a:t>
            </a:r>
          </a:p>
          <a:p>
            <a:r>
              <a:rPr lang="en-US" dirty="0" smtClean="0"/>
              <a:t>Employees can join ORP within 5 years of hire</a:t>
            </a:r>
          </a:p>
          <a:p>
            <a:r>
              <a:rPr lang="en-US" dirty="0" smtClean="0"/>
              <a:t>If ORP is elected after 60 days, TRSL contributions will be moved to ORP; employer contributions will begin on next full paycheck</a:t>
            </a:r>
          </a:p>
          <a:p>
            <a:r>
              <a:rPr lang="en-US" dirty="0" smtClean="0"/>
              <a:t>ORP election is irrevocable; membership in TRSL is no longer an option</a:t>
            </a:r>
          </a:p>
        </p:txBody>
      </p:sp>
    </p:spTree>
    <p:extLst>
      <p:ext uri="{BB962C8B-B14F-4D97-AF65-F5344CB8AC3E}">
        <p14:creationId xmlns:p14="http://schemas.microsoft.com/office/powerpoint/2010/main" val="415355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Tax Deferred Annuity Plans</a:t>
            </a:r>
            <a:endParaRPr lang="en-US" dirty="0"/>
          </a:p>
        </p:txBody>
      </p:sp>
      <p:sp>
        <p:nvSpPr>
          <p:cNvPr id="3" name="Content Placeholder 2"/>
          <p:cNvSpPr>
            <a:spLocks noGrp="1"/>
          </p:cNvSpPr>
          <p:nvPr>
            <p:ph sz="quarter" idx="1"/>
          </p:nvPr>
        </p:nvSpPr>
        <p:spPr/>
        <p:txBody>
          <a:bodyPr/>
          <a:lstStyle/>
          <a:p>
            <a:pPr>
              <a:buClrTx/>
            </a:pPr>
            <a:r>
              <a:rPr lang="en-US" dirty="0" smtClean="0"/>
              <a:t>403(b) and 457 plans available for additional retirement savings</a:t>
            </a:r>
          </a:p>
          <a:p>
            <a:pPr>
              <a:buClrTx/>
            </a:pPr>
            <a:endParaRPr lang="en-US" dirty="0" smtClean="0"/>
          </a:p>
          <a:p>
            <a:pPr>
              <a:buClrTx/>
            </a:pPr>
            <a:r>
              <a:rPr lang="en-US" dirty="0" smtClean="0">
                <a:hlinkClick r:id="rId3"/>
              </a:rPr>
              <a:t>403(b) and 457 Plan Details</a:t>
            </a:r>
            <a:endParaRPr lang="en-US" dirty="0" smtClean="0"/>
          </a:p>
          <a:p>
            <a:pPr>
              <a:buClrTx/>
            </a:pPr>
            <a:endParaRPr lang="en-US" dirty="0" smtClean="0"/>
          </a:p>
          <a:p>
            <a:pPr>
              <a:buClrTx/>
            </a:pPr>
            <a:r>
              <a:rPr lang="en-US" dirty="0" smtClean="0">
                <a:solidFill>
                  <a:srgbClr val="002060"/>
                </a:solidFill>
                <a:hlinkClick r:id="rId4"/>
              </a:rPr>
              <a:t>403(b) and 457 Provider Contacts</a:t>
            </a:r>
            <a:endParaRPr lang="en-US" dirty="0">
              <a:solidFill>
                <a:srgbClr val="002060"/>
              </a:solidFill>
            </a:endParaRPr>
          </a:p>
        </p:txBody>
      </p:sp>
    </p:spTree>
    <p:extLst>
      <p:ext uri="{BB962C8B-B14F-4D97-AF65-F5344CB8AC3E}">
        <p14:creationId xmlns:p14="http://schemas.microsoft.com/office/powerpoint/2010/main" val="381807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133600" y="457200"/>
            <a:ext cx="7239000" cy="1138773"/>
          </a:xfrm>
          <a:prstGeom prst="rect">
            <a:avLst/>
          </a:prstGeom>
          <a:noFill/>
        </p:spPr>
        <p:txBody>
          <a:bodyPr wrap="square" rtlCol="0">
            <a:spAutoFit/>
          </a:bodyPr>
          <a:lstStyle/>
          <a:p>
            <a:r>
              <a:rPr lang="en-US" sz="4000" dirty="0" smtClean="0">
                <a:solidFill>
                  <a:prstClr val="white">
                    <a:lumMod val="85000"/>
                  </a:prstClr>
                </a:solidFill>
                <a:latin typeface="BentonSans-Medium"/>
                <a:cs typeface="BentonSans-Medium"/>
              </a:rPr>
              <a:t>Health Insurance</a:t>
            </a:r>
          </a:p>
          <a:p>
            <a:endParaRPr lang="en-US" sz="2800" dirty="0">
              <a:solidFill>
                <a:prstClr val="white">
                  <a:lumMod val="85000"/>
                </a:prstClr>
              </a:solidFill>
              <a:latin typeface="BentonSans-Medium"/>
              <a:cs typeface="BentonSans-Medium"/>
            </a:endParaRPr>
          </a:p>
        </p:txBody>
      </p:sp>
    </p:spTree>
    <p:extLst>
      <p:ext uri="{BB962C8B-B14F-4D97-AF65-F5344CB8AC3E}">
        <p14:creationId xmlns:p14="http://schemas.microsoft.com/office/powerpoint/2010/main" val="3788927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Insurance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State pays 75% of employee’s premium, and 50% of spouse and/or family members premium</a:t>
            </a:r>
          </a:p>
          <a:p>
            <a:pPr marL="114300" indent="0">
              <a:lnSpc>
                <a:spcPct val="120000"/>
              </a:lnSpc>
              <a:spcBef>
                <a:spcPts val="0"/>
              </a:spcBef>
              <a:buNone/>
            </a:pPr>
            <a:r>
              <a:rPr lang="en-US" dirty="0"/>
              <a:t>	</a:t>
            </a:r>
            <a:r>
              <a:rPr lang="en-US" dirty="0" smtClean="0"/>
              <a:t>-Married couples who work for state agencies must split coverage to</a:t>
            </a:r>
          </a:p>
          <a:p>
            <a:pPr marL="114300" indent="0">
              <a:lnSpc>
                <a:spcPct val="120000"/>
              </a:lnSpc>
              <a:spcBef>
                <a:spcPts val="0"/>
              </a:spcBef>
              <a:buNone/>
            </a:pPr>
            <a:r>
              <a:rPr lang="en-US" dirty="0" smtClean="0"/>
              <a:t>	realize premium savings</a:t>
            </a:r>
          </a:p>
          <a:p>
            <a:r>
              <a:rPr lang="en-US" dirty="0" smtClean="0"/>
              <a:t>Office of Group Benefits offers five (5) Plan options:  Magnolia and Pelican plans are administered by Blue Cross/Blue Shield of LA, Vantage Medical Home HMO is administered by Vantage</a:t>
            </a:r>
          </a:p>
          <a:p>
            <a:r>
              <a:rPr lang="en-US" dirty="0" smtClean="0"/>
              <a:t>Marriage license required for spouse coverage</a:t>
            </a:r>
          </a:p>
          <a:p>
            <a:r>
              <a:rPr lang="en-US" dirty="0" smtClean="0"/>
              <a:t>Birth certificates required for coverage of dependent children age 26 and under</a:t>
            </a:r>
          </a:p>
          <a:p>
            <a:r>
              <a:rPr lang="en-US" dirty="0" smtClean="0"/>
              <a:t>Social security numbers and dates of birth are required for all covered dependents</a:t>
            </a:r>
          </a:p>
          <a:p>
            <a:r>
              <a:rPr lang="en-US" dirty="0" smtClean="0"/>
              <a:t>All plans offer Preventive Care (Wellness) benefits at no charge, subject to plan allowances</a:t>
            </a:r>
          </a:p>
          <a:p>
            <a:r>
              <a:rPr lang="en-US" dirty="0" smtClean="0"/>
              <a:t>Referrals not required for Specialist visits</a:t>
            </a:r>
          </a:p>
          <a:p>
            <a:pPr marL="114300" indent="0">
              <a:buNone/>
            </a:pPr>
            <a:endParaRPr lang="en-US" dirty="0" smtClean="0"/>
          </a:p>
          <a:p>
            <a:endParaRPr lang="en-US" dirty="0"/>
          </a:p>
          <a:p>
            <a:endParaRPr lang="en-US" dirty="0" smtClean="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90091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400" dirty="0" smtClean="0">
                <a:latin typeface="BentonSans-Bold"/>
                <a:cs typeface="BentonSans-Bold"/>
              </a:rPr>
              <a:t>Important Facts</a:t>
            </a:r>
            <a:endParaRPr lang="en-US" sz="4400" b="0" dirty="0">
              <a:latin typeface="BentonSans-Bold"/>
              <a:cs typeface="BentonSans-Bold"/>
            </a:endParaRPr>
          </a:p>
        </p:txBody>
      </p:sp>
      <p:sp>
        <p:nvSpPr>
          <p:cNvPr id="3" name="Content Placeholder 2"/>
          <p:cNvSpPr>
            <a:spLocks noGrp="1"/>
          </p:cNvSpPr>
          <p:nvPr>
            <p:ph idx="1"/>
          </p:nvPr>
        </p:nvSpPr>
        <p:spPr>
          <a:xfrm>
            <a:off x="457200" y="1295400"/>
            <a:ext cx="8229600" cy="4495800"/>
          </a:xfrm>
        </p:spPr>
        <p:txBody>
          <a:bodyPr>
            <a:normAutofit/>
          </a:bodyPr>
          <a:lstStyle/>
          <a:p>
            <a:pPr marL="457200" indent="-457200">
              <a:buFont typeface="Arial" panose="020B0604020202020204" pitchFamily="34" charset="0"/>
              <a:buChar char="•"/>
            </a:pPr>
            <a:endParaRPr lang="en-US" sz="2400" dirty="0" smtClean="0">
              <a:solidFill>
                <a:srgbClr val="094F8A"/>
              </a:solidFill>
              <a:latin typeface="BentonSans-Book"/>
            </a:endParaRPr>
          </a:p>
          <a:p>
            <a:pPr marL="457200" indent="-457200">
              <a:buFont typeface="Wingdings" panose="05000000000000000000" pitchFamily="2" charset="2"/>
              <a:buChar char="Ø"/>
            </a:pPr>
            <a:r>
              <a:rPr lang="en-US" dirty="0" smtClean="0">
                <a:solidFill>
                  <a:schemeClr val="tx1">
                    <a:lumMod val="75000"/>
                    <a:lumOff val="25000"/>
                  </a:schemeClr>
                </a:solidFill>
                <a:latin typeface="BentonSans-Book"/>
              </a:rPr>
              <a:t>Enrollment is within 30 days of your hire date</a:t>
            </a:r>
          </a:p>
          <a:p>
            <a:pPr marL="457200" indent="-457200">
              <a:buFont typeface="Wingdings" panose="05000000000000000000" pitchFamily="2" charset="2"/>
              <a:buChar char="Ø"/>
            </a:pPr>
            <a:endParaRPr lang="en-US" b="1" dirty="0" smtClean="0">
              <a:solidFill>
                <a:schemeClr val="tx1">
                  <a:lumMod val="75000"/>
                  <a:lumOff val="25000"/>
                </a:schemeClr>
              </a:solidFill>
              <a:latin typeface="BentonSans-Book"/>
            </a:endParaRPr>
          </a:p>
          <a:p>
            <a:pPr marL="457200" indent="-457200">
              <a:buFont typeface="Wingdings" panose="05000000000000000000" pitchFamily="2" charset="2"/>
              <a:buChar char="Ø"/>
            </a:pPr>
            <a:r>
              <a:rPr lang="en-US" dirty="0" smtClean="0">
                <a:solidFill>
                  <a:schemeClr val="tx1">
                    <a:lumMod val="75000"/>
                    <a:lumOff val="25000"/>
                  </a:schemeClr>
                </a:solidFill>
                <a:latin typeface="BentonSans-Book"/>
              </a:rPr>
              <a:t>Effective date of coverage</a:t>
            </a:r>
          </a:p>
          <a:p>
            <a:pPr marL="457200" indent="-457200"/>
            <a:endParaRPr lang="en-US" dirty="0" smtClean="0">
              <a:solidFill>
                <a:schemeClr val="tx1">
                  <a:lumMod val="75000"/>
                  <a:lumOff val="25000"/>
                </a:schemeClr>
              </a:solidFill>
              <a:latin typeface="BentonSans-Book"/>
            </a:endParaRPr>
          </a:p>
          <a:p>
            <a:pPr marL="457200" indent="-457200">
              <a:buFont typeface="Wingdings" panose="05000000000000000000" pitchFamily="2" charset="2"/>
              <a:buChar char="Ø"/>
            </a:pPr>
            <a:r>
              <a:rPr lang="en-US" dirty="0" smtClean="0">
                <a:solidFill>
                  <a:schemeClr val="tx1">
                    <a:lumMod val="75000"/>
                    <a:lumOff val="25000"/>
                  </a:schemeClr>
                </a:solidFill>
                <a:latin typeface="BentonSans-Book"/>
              </a:rPr>
              <a:t>If you fail to enroll within the 30 days you cannot enroll until the annual enrollment period in October for an effective date of January</a:t>
            </a:r>
          </a:p>
        </p:txBody>
      </p:sp>
    </p:spTree>
    <p:extLst>
      <p:ext uri="{BB962C8B-B14F-4D97-AF65-F5344CB8AC3E}">
        <p14:creationId xmlns:p14="http://schemas.microsoft.com/office/powerpoint/2010/main" val="1301301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entonSans-Book"/>
                <a:cs typeface="Avenir Medium"/>
              </a:rPr>
              <a:t>Your Responsibilities</a:t>
            </a:r>
            <a:endParaRPr lang="en-US" dirty="0">
              <a:latin typeface="BentonSans-Book"/>
              <a:cs typeface="Avenir Medium"/>
            </a:endParaRPr>
          </a:p>
        </p:txBody>
      </p:sp>
      <p:sp>
        <p:nvSpPr>
          <p:cNvPr id="5" name="Content Placeholder 4"/>
          <p:cNvSpPr>
            <a:spLocks noGrp="1"/>
          </p:cNvSpPr>
          <p:nvPr>
            <p:ph idx="1"/>
          </p:nvPr>
        </p:nvSpPr>
        <p:spPr>
          <a:xfrm>
            <a:off x="457200" y="1447801"/>
            <a:ext cx="8229600" cy="3886199"/>
          </a:xfrm>
        </p:spPr>
        <p:txBody>
          <a:bodyPr>
            <a:normAutofit/>
          </a:bodyPr>
          <a:lstStyle/>
          <a:p>
            <a:pPr lvl="1">
              <a:lnSpc>
                <a:spcPct val="110000"/>
              </a:lnSpc>
              <a:buClr>
                <a:schemeClr val="tx1">
                  <a:lumMod val="75000"/>
                  <a:lumOff val="25000"/>
                </a:schemeClr>
              </a:buClr>
              <a:buFont typeface="Wingdings" panose="05000000000000000000" pitchFamily="2" charset="2"/>
              <a:buChar char="Ø"/>
            </a:pPr>
            <a:r>
              <a:rPr lang="en-US" dirty="0" smtClean="0">
                <a:solidFill>
                  <a:schemeClr val="tx1">
                    <a:lumMod val="75000"/>
                    <a:lumOff val="25000"/>
                  </a:schemeClr>
                </a:solidFill>
                <a:latin typeface="BentonSans-Book"/>
                <a:cs typeface="BentonSans-Book"/>
              </a:rPr>
              <a:t>Enroll in a health plan </a:t>
            </a:r>
          </a:p>
          <a:p>
            <a:pPr lvl="1">
              <a:lnSpc>
                <a:spcPct val="110000"/>
              </a:lnSpc>
              <a:buClr>
                <a:schemeClr val="tx1">
                  <a:lumMod val="75000"/>
                  <a:lumOff val="25000"/>
                </a:schemeClr>
              </a:buClr>
              <a:buFont typeface="Wingdings" panose="05000000000000000000" pitchFamily="2" charset="2"/>
              <a:buChar char="Ø"/>
            </a:pPr>
            <a:endParaRPr lang="en-US" sz="1100" dirty="0" smtClean="0">
              <a:solidFill>
                <a:schemeClr val="tx1">
                  <a:lumMod val="75000"/>
                  <a:lumOff val="25000"/>
                </a:schemeClr>
              </a:solidFill>
              <a:latin typeface="BentonSans-Book"/>
              <a:cs typeface="BentonSans-Book"/>
            </a:endParaRPr>
          </a:p>
          <a:p>
            <a:pPr lvl="1">
              <a:lnSpc>
                <a:spcPct val="110000"/>
              </a:lnSpc>
              <a:buClr>
                <a:schemeClr val="tx1">
                  <a:lumMod val="75000"/>
                  <a:lumOff val="25000"/>
                </a:schemeClr>
              </a:buClr>
              <a:buFont typeface="Wingdings" panose="05000000000000000000" pitchFamily="2" charset="2"/>
              <a:buChar char="Ø"/>
            </a:pPr>
            <a:r>
              <a:rPr lang="en-US" dirty="0" smtClean="0">
                <a:solidFill>
                  <a:schemeClr val="tx1">
                    <a:lumMod val="75000"/>
                    <a:lumOff val="25000"/>
                  </a:schemeClr>
                </a:solidFill>
                <a:latin typeface="BentonSans-Book"/>
                <a:cs typeface="BentonSans-Book"/>
              </a:rPr>
              <a:t>Apply for a life plan</a:t>
            </a:r>
          </a:p>
          <a:p>
            <a:pPr lvl="1">
              <a:lnSpc>
                <a:spcPct val="110000"/>
              </a:lnSpc>
              <a:buClr>
                <a:schemeClr val="tx1">
                  <a:lumMod val="75000"/>
                  <a:lumOff val="25000"/>
                </a:schemeClr>
              </a:buClr>
              <a:buFont typeface="Wingdings" panose="05000000000000000000" pitchFamily="2" charset="2"/>
              <a:buChar char="Ø"/>
            </a:pPr>
            <a:endParaRPr lang="en-US" sz="1100" dirty="0" smtClean="0">
              <a:solidFill>
                <a:schemeClr val="tx1">
                  <a:lumMod val="75000"/>
                  <a:lumOff val="25000"/>
                </a:schemeClr>
              </a:solidFill>
              <a:latin typeface="BentonSans-Book"/>
              <a:cs typeface="BentonSans-Book"/>
            </a:endParaRPr>
          </a:p>
          <a:p>
            <a:pPr lvl="1">
              <a:lnSpc>
                <a:spcPct val="110000"/>
              </a:lnSpc>
              <a:buClr>
                <a:schemeClr val="tx1">
                  <a:lumMod val="75000"/>
                  <a:lumOff val="25000"/>
                </a:schemeClr>
              </a:buClr>
              <a:buFont typeface="Wingdings" panose="05000000000000000000" pitchFamily="2" charset="2"/>
              <a:buChar char="Ø"/>
            </a:pPr>
            <a:r>
              <a:rPr lang="en-US" dirty="0" smtClean="0">
                <a:solidFill>
                  <a:schemeClr val="tx1">
                    <a:lumMod val="75000"/>
                    <a:lumOff val="25000"/>
                  </a:schemeClr>
                </a:solidFill>
                <a:latin typeface="BentonSans-Book"/>
                <a:cs typeface="BentonSans-Book"/>
              </a:rPr>
              <a:t>Determine the amount of your Health Savings Account contribution if eligible</a:t>
            </a:r>
          </a:p>
          <a:p>
            <a:pPr lvl="1">
              <a:lnSpc>
                <a:spcPct val="110000"/>
              </a:lnSpc>
              <a:buClr>
                <a:schemeClr val="tx1">
                  <a:lumMod val="75000"/>
                  <a:lumOff val="25000"/>
                </a:schemeClr>
              </a:buClr>
              <a:buFont typeface="Wingdings" panose="05000000000000000000" pitchFamily="2" charset="2"/>
              <a:buChar char="Ø"/>
            </a:pPr>
            <a:endParaRPr lang="en-US" sz="1100" dirty="0" smtClean="0">
              <a:solidFill>
                <a:schemeClr val="tx1">
                  <a:lumMod val="75000"/>
                  <a:lumOff val="25000"/>
                </a:schemeClr>
              </a:solidFill>
              <a:latin typeface="BentonSans-Book"/>
              <a:cs typeface="BentonSans-Book"/>
            </a:endParaRPr>
          </a:p>
          <a:p>
            <a:pPr lvl="1">
              <a:lnSpc>
                <a:spcPct val="110000"/>
              </a:lnSpc>
              <a:buClr>
                <a:schemeClr val="tx1">
                  <a:lumMod val="75000"/>
                  <a:lumOff val="25000"/>
                </a:schemeClr>
              </a:buClr>
              <a:buFont typeface="Wingdings" panose="05000000000000000000" pitchFamily="2" charset="2"/>
              <a:buChar char="Ø"/>
            </a:pPr>
            <a:r>
              <a:rPr lang="en-US" dirty="0" smtClean="0">
                <a:solidFill>
                  <a:schemeClr val="tx1">
                    <a:lumMod val="75000"/>
                    <a:lumOff val="25000"/>
                  </a:schemeClr>
                </a:solidFill>
                <a:latin typeface="BentonSans-Book"/>
                <a:cs typeface="BentonSans-Book"/>
              </a:rPr>
              <a:t>Enroll in Flexible Spending Arrangement</a:t>
            </a:r>
            <a:endParaRPr lang="en-US" sz="2400" dirty="0">
              <a:solidFill>
                <a:schemeClr val="tx1">
                  <a:lumMod val="75000"/>
                  <a:lumOff val="25000"/>
                </a:schemeClr>
              </a:solidFill>
              <a:latin typeface="BentonSans-Book"/>
              <a:cs typeface="BentonSans-Book"/>
            </a:endParaRPr>
          </a:p>
        </p:txBody>
      </p:sp>
    </p:spTree>
    <p:extLst>
      <p:ext uri="{BB962C8B-B14F-4D97-AF65-F5344CB8AC3E}">
        <p14:creationId xmlns:p14="http://schemas.microsoft.com/office/powerpoint/2010/main" val="3220034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5400"/>
            <a:ext cx="7772400" cy="1470025"/>
          </a:xfrm>
        </p:spPr>
        <p:txBody>
          <a:bodyPr>
            <a:normAutofit/>
          </a:bodyPr>
          <a:lstStyle/>
          <a:p>
            <a:r>
              <a:rPr lang="en-US" sz="4800" b="1" dirty="0" smtClean="0">
                <a:solidFill>
                  <a:schemeClr val="bg1"/>
                </a:solidFill>
                <a:latin typeface="BentonSans-Bold"/>
                <a:cs typeface="BentonSans-Bold"/>
              </a:rPr>
              <a:t>Eligibility</a:t>
            </a:r>
            <a:endParaRPr lang="en-US" sz="4800" b="1" dirty="0">
              <a:solidFill>
                <a:schemeClr val="bg1"/>
              </a:solidFill>
              <a:latin typeface="BentonSans-Bold"/>
              <a:cs typeface="BentonSans-Bold"/>
            </a:endParaRPr>
          </a:p>
        </p:txBody>
      </p:sp>
    </p:spTree>
    <p:extLst>
      <p:ext uri="{BB962C8B-B14F-4D97-AF65-F5344CB8AC3E}">
        <p14:creationId xmlns:p14="http://schemas.microsoft.com/office/powerpoint/2010/main" val="903246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415" y="1371600"/>
            <a:ext cx="8382000" cy="4495800"/>
          </a:xfrm>
        </p:spPr>
        <p:txBody>
          <a:bodyPr>
            <a:normAutofit fontScale="85000" lnSpcReduction="20000"/>
          </a:bodyPr>
          <a:lstStyle/>
          <a:p>
            <a:pPr>
              <a:lnSpc>
                <a:spcPct val="120000"/>
              </a:lnSpc>
            </a:pPr>
            <a:r>
              <a:rPr lang="en-US" sz="3200" b="1" dirty="0">
                <a:solidFill>
                  <a:srgbClr val="02A3E9"/>
                </a:solidFill>
                <a:latin typeface="BentonSans-Book"/>
                <a:cs typeface="BentonSans-Book"/>
              </a:rPr>
              <a:t>The following people can be enrolled as dependents:</a:t>
            </a:r>
          </a:p>
          <a:p>
            <a:pPr marL="457200" lvl="0" indent="-457200">
              <a:lnSpc>
                <a:spcPct val="120000"/>
              </a:lnSpc>
              <a:spcBef>
                <a:spcPts val="0"/>
              </a:spcBef>
              <a:buFont typeface="Wingdings" panose="05000000000000000000" pitchFamily="2" charset="2"/>
              <a:buChar char="Ø"/>
            </a:pPr>
            <a:r>
              <a:rPr lang="en-US" sz="3000" dirty="0" smtClean="0">
                <a:solidFill>
                  <a:schemeClr val="tx1">
                    <a:lumMod val="75000"/>
                    <a:lumOff val="25000"/>
                  </a:schemeClr>
                </a:solidFill>
                <a:latin typeface="BentonSans-Book"/>
                <a:cs typeface="BentonSans-Book"/>
              </a:rPr>
              <a:t>Your legal spouse </a:t>
            </a:r>
          </a:p>
          <a:p>
            <a:pPr marL="457200" lvl="0" indent="-457200">
              <a:lnSpc>
                <a:spcPct val="120000"/>
              </a:lnSpc>
              <a:spcBef>
                <a:spcPts val="0"/>
              </a:spcBef>
              <a:buFont typeface="Wingdings" panose="05000000000000000000" pitchFamily="2" charset="2"/>
              <a:buChar char="Ø"/>
            </a:pPr>
            <a:r>
              <a:rPr lang="en-US" sz="3000" dirty="0" smtClean="0">
                <a:solidFill>
                  <a:schemeClr val="tx1">
                    <a:lumMod val="75000"/>
                    <a:lumOff val="25000"/>
                  </a:schemeClr>
                </a:solidFill>
                <a:latin typeface="BentonSans-Book"/>
                <a:cs typeface="BentonSans-Book"/>
              </a:rPr>
              <a:t>Your children </a:t>
            </a:r>
            <a:r>
              <a:rPr lang="en-US" sz="3000" dirty="0">
                <a:solidFill>
                  <a:schemeClr val="tx1">
                    <a:lumMod val="75000"/>
                    <a:lumOff val="25000"/>
                  </a:schemeClr>
                </a:solidFill>
                <a:latin typeface="BentonSans-Book"/>
                <a:cs typeface="BentonSans-Book"/>
              </a:rPr>
              <a:t>until they reach age 26 </a:t>
            </a:r>
            <a:r>
              <a:rPr lang="en-US" sz="3000" dirty="0" smtClean="0">
                <a:solidFill>
                  <a:schemeClr val="tx1">
                    <a:lumMod val="75000"/>
                    <a:lumOff val="25000"/>
                  </a:schemeClr>
                </a:solidFill>
                <a:latin typeface="BentonSans-Book"/>
                <a:cs typeface="BentonSans-Book"/>
              </a:rPr>
              <a:t>(coverage </a:t>
            </a:r>
            <a:r>
              <a:rPr lang="en-US" sz="3000" dirty="0">
                <a:solidFill>
                  <a:schemeClr val="tx1">
                    <a:lumMod val="75000"/>
                    <a:lumOff val="25000"/>
                  </a:schemeClr>
                </a:solidFill>
                <a:latin typeface="BentonSans-Book"/>
                <a:cs typeface="BentonSans-Book"/>
              </a:rPr>
              <a:t>ends the last day of their birthday month)</a:t>
            </a:r>
          </a:p>
          <a:p>
            <a:pPr lvl="1">
              <a:lnSpc>
                <a:spcPct val="120000"/>
              </a:lnSpc>
              <a:buFont typeface="Wingdings" panose="05000000000000000000" pitchFamily="2" charset="2"/>
              <a:buChar char="Ø"/>
            </a:pPr>
            <a:r>
              <a:rPr lang="en-US" sz="3000" dirty="0" smtClean="0">
                <a:solidFill>
                  <a:schemeClr val="tx1">
                    <a:lumMod val="75000"/>
                    <a:lumOff val="25000"/>
                  </a:schemeClr>
                </a:solidFill>
                <a:latin typeface="BentonSans-Book"/>
                <a:cs typeface="BentonSans-Book"/>
              </a:rPr>
              <a:t>No one can be simultaneously enrolled as both an employee and a dependent in the health or life insurance</a:t>
            </a:r>
          </a:p>
          <a:p>
            <a:pPr lvl="1">
              <a:lnSpc>
                <a:spcPct val="120000"/>
              </a:lnSpc>
              <a:buFont typeface="Wingdings" panose="05000000000000000000" pitchFamily="2" charset="2"/>
              <a:buChar char="Ø"/>
            </a:pPr>
            <a:r>
              <a:rPr lang="en-US" sz="3000" dirty="0" smtClean="0">
                <a:solidFill>
                  <a:schemeClr val="tx1">
                    <a:lumMod val="75000"/>
                    <a:lumOff val="25000"/>
                  </a:schemeClr>
                </a:solidFill>
                <a:latin typeface="BentonSans-Book"/>
                <a:cs typeface="BentonSans-Book"/>
              </a:rPr>
              <a:t>No dependent can be covered by more than one employee or retiree</a:t>
            </a:r>
          </a:p>
        </p:txBody>
      </p:sp>
      <p:sp>
        <p:nvSpPr>
          <p:cNvPr id="5" name="Rectangle 4"/>
          <p:cNvSpPr/>
          <p:nvPr/>
        </p:nvSpPr>
        <p:spPr>
          <a:xfrm>
            <a:off x="533400" y="228600"/>
            <a:ext cx="8001000" cy="990600"/>
          </a:xfrm>
          <a:prstGeom prst="rect">
            <a:avLst/>
          </a:prstGeom>
          <a:solidFill>
            <a:srgbClr val="02A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b="1" baseline="30000" dirty="0" smtClean="0">
              <a:solidFill>
                <a:prstClr val="white"/>
              </a:solidFill>
            </a:endParaRPr>
          </a:p>
          <a:p>
            <a:r>
              <a:rPr lang="en-US" sz="4000" b="1" dirty="0" smtClean="0">
                <a:solidFill>
                  <a:prstClr val="white"/>
                </a:solidFill>
                <a:latin typeface="BentonSans-Bold"/>
                <a:cs typeface="BentonSans-Bold"/>
              </a:rPr>
              <a:t>ELIGIBILITY</a:t>
            </a:r>
          </a:p>
        </p:txBody>
      </p:sp>
      <p:sp>
        <p:nvSpPr>
          <p:cNvPr id="2" name="Rectangle 1"/>
          <p:cNvSpPr/>
          <p:nvPr/>
        </p:nvSpPr>
        <p:spPr>
          <a:xfrm>
            <a:off x="536298" y="5867400"/>
            <a:ext cx="3916457" cy="394210"/>
          </a:xfrm>
          <a:prstGeom prst="rect">
            <a:avLst/>
          </a:prstGeom>
        </p:spPr>
        <p:txBody>
          <a:bodyPr wrap="none">
            <a:spAutoFit/>
          </a:bodyPr>
          <a:lstStyle/>
          <a:p>
            <a:pPr indent="-285750">
              <a:lnSpc>
                <a:spcPct val="120000"/>
              </a:lnSpc>
            </a:pPr>
            <a:r>
              <a:rPr lang="en-US" b="1" i="1" dirty="0">
                <a:solidFill>
                  <a:prstClr val="white"/>
                </a:solidFill>
                <a:latin typeface="BentonSans-Book"/>
                <a:cs typeface="BentonSans-Book"/>
              </a:rPr>
              <a:t>Dependent verification is required</a:t>
            </a:r>
          </a:p>
        </p:txBody>
      </p:sp>
    </p:spTree>
    <p:extLst>
      <p:ext uri="{BB962C8B-B14F-4D97-AF65-F5344CB8AC3E}">
        <p14:creationId xmlns:p14="http://schemas.microsoft.com/office/powerpoint/2010/main" val="2481970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Compensation</a:t>
            </a:r>
            <a:endParaRPr lang="en-US" dirty="0"/>
          </a:p>
        </p:txBody>
      </p:sp>
      <p:sp>
        <p:nvSpPr>
          <p:cNvPr id="3" name="Content Placeholder 2"/>
          <p:cNvSpPr>
            <a:spLocks noGrp="1"/>
          </p:cNvSpPr>
          <p:nvPr>
            <p:ph sz="quarter" idx="1"/>
          </p:nvPr>
        </p:nvSpPr>
        <p:spPr/>
        <p:txBody>
          <a:bodyPr/>
          <a:lstStyle/>
          <a:p>
            <a:r>
              <a:rPr lang="en-US" dirty="0" smtClean="0"/>
              <a:t>Unclassified employees are paid once a month, on the last working day of each month</a:t>
            </a:r>
          </a:p>
          <a:p>
            <a:r>
              <a:rPr lang="en-US" dirty="0" smtClean="0"/>
              <a:t>Faculty are paid in ten (10) equal installments; those who are eligible can elect </a:t>
            </a:r>
            <a:r>
              <a:rPr lang="en-US" dirty="0"/>
              <a:t>twelve (12) equal </a:t>
            </a:r>
            <a:r>
              <a:rPr lang="en-US" dirty="0" smtClean="0"/>
              <a:t>installments</a:t>
            </a:r>
          </a:p>
          <a:p>
            <a:r>
              <a:rPr lang="en-US" dirty="0" smtClean="0">
                <a:solidFill>
                  <a:schemeClr val="accent6">
                    <a:lumMod val="75000"/>
                  </a:schemeClr>
                </a:solidFill>
                <a:hlinkClick r:id="rId3"/>
              </a:rPr>
              <a:t>http://payroll.louisiana.edu/sites/payroll/files/Pay%20Option%20Request.pdf</a:t>
            </a:r>
            <a:endParaRPr lang="en-US" dirty="0" smtClean="0">
              <a:solidFill>
                <a:schemeClr val="accent6">
                  <a:lumMod val="75000"/>
                </a:schemeClr>
              </a:solidFill>
            </a:endParaRPr>
          </a:p>
          <a:p>
            <a:r>
              <a:rPr lang="en-US" dirty="0" smtClean="0">
                <a:solidFill>
                  <a:schemeClr val="tx1">
                    <a:lumMod val="95000"/>
                    <a:lumOff val="5000"/>
                  </a:schemeClr>
                </a:solidFill>
              </a:rPr>
              <a:t>Direct deposit is mandatory</a:t>
            </a:r>
          </a:p>
          <a:p>
            <a:endParaRPr lang="en-US" dirty="0">
              <a:solidFill>
                <a:schemeClr val="tx1">
                  <a:lumMod val="95000"/>
                  <a:lumOff val="5000"/>
                </a:schemeClr>
              </a:solidFill>
            </a:endParaRPr>
          </a:p>
          <a:p>
            <a:endParaRPr lang="en-US" dirty="0" smtClean="0">
              <a:solidFill>
                <a:schemeClr val="tx1">
                  <a:lumMod val="95000"/>
                  <a:lumOff val="5000"/>
                </a:schemeClr>
              </a:solidFill>
            </a:endParaRPr>
          </a:p>
          <a:p>
            <a:pPr marL="114300" indent="0">
              <a:buNone/>
            </a:pPr>
            <a:r>
              <a:rPr lang="en-US" dirty="0" smtClean="0">
                <a:solidFill>
                  <a:schemeClr val="tx1">
                    <a:lumMod val="95000"/>
                    <a:lumOff val="5000"/>
                  </a:schemeClr>
                </a:solidFill>
              </a:rPr>
              <a:t>*</a:t>
            </a:r>
            <a:r>
              <a:rPr lang="en-US" sz="1600" dirty="0" smtClean="0">
                <a:solidFill>
                  <a:schemeClr val="tx1">
                    <a:lumMod val="95000"/>
                    <a:lumOff val="5000"/>
                  </a:schemeClr>
                </a:solidFill>
              </a:rPr>
              <a:t>temporary employees are not eligible for the 12 month pay option</a:t>
            </a:r>
            <a:endParaRPr lang="en-US" dirty="0" smtClean="0">
              <a:solidFill>
                <a:schemeClr val="tx1">
                  <a:lumMod val="95000"/>
                  <a:lumOff val="5000"/>
                </a:schemeClr>
              </a:solidFill>
            </a:endParaRPr>
          </a:p>
          <a:p>
            <a:pPr marL="114300" indent="0">
              <a:buNone/>
            </a:pPr>
            <a:endParaRPr lang="en-US" dirty="0" smtClean="0"/>
          </a:p>
          <a:p>
            <a:pPr marL="0" indent="0">
              <a:buNone/>
            </a:pPr>
            <a:endParaRPr lang="en-US" dirty="0" smtClean="0">
              <a:solidFill>
                <a:schemeClr val="accent6">
                  <a:lumMod val="75000"/>
                </a:schemeClr>
              </a:solidFill>
            </a:endParaRPr>
          </a:p>
        </p:txBody>
      </p:sp>
    </p:spTree>
    <p:extLst>
      <p:ext uri="{BB962C8B-B14F-4D97-AF65-F5344CB8AC3E}">
        <p14:creationId xmlns:p14="http://schemas.microsoft.com/office/powerpoint/2010/main" val="1740103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4876800"/>
          </a:xfrm>
        </p:spPr>
        <p:txBody>
          <a:bodyPr>
            <a:normAutofit/>
          </a:bodyPr>
          <a:lstStyle/>
          <a:p>
            <a:pPr>
              <a:lnSpc>
                <a:spcPct val="120000"/>
              </a:lnSpc>
            </a:pPr>
            <a:r>
              <a:rPr lang="en-US" sz="3600" b="1" dirty="0" smtClean="0">
                <a:solidFill>
                  <a:srgbClr val="02A3E9"/>
                </a:solidFill>
                <a:latin typeface="BentonSans-Bold"/>
                <a:cs typeface="BentonSans-Bold"/>
              </a:rPr>
              <a:t>Children </a:t>
            </a:r>
            <a:r>
              <a:rPr lang="en-US" sz="3600" b="1" dirty="0">
                <a:solidFill>
                  <a:srgbClr val="02A3E9"/>
                </a:solidFill>
                <a:latin typeface="BentonSans-Bold"/>
                <a:cs typeface="BentonSans-Bold"/>
              </a:rPr>
              <a:t>are defined as: </a:t>
            </a:r>
            <a:endParaRPr lang="en-US" sz="3600" b="1" dirty="0" smtClean="0">
              <a:solidFill>
                <a:srgbClr val="02A3E9"/>
              </a:solidFill>
              <a:latin typeface="BentonSans-Bold"/>
              <a:cs typeface="BentonSans-Bold"/>
            </a:endParaRPr>
          </a:p>
          <a:p>
            <a:pPr>
              <a:lnSpc>
                <a:spcPct val="120000"/>
              </a:lnSpc>
            </a:pPr>
            <a:endParaRPr lang="en-US" sz="1400" b="1" dirty="0">
              <a:solidFill>
                <a:srgbClr val="094F8A"/>
              </a:solidFill>
              <a:latin typeface="BentonSans-Bold"/>
              <a:cs typeface="BentonSans-Bold"/>
            </a:endParaRPr>
          </a:p>
          <a:p>
            <a:pPr marL="457200" lvl="0" indent="-457200">
              <a:lnSpc>
                <a:spcPct val="120000"/>
              </a:lnSpc>
              <a:spcBef>
                <a:spcPts val="0"/>
              </a:spcBef>
              <a:buFont typeface="Wingdings" panose="05000000000000000000" pitchFamily="2" charset="2"/>
              <a:buChar char="Ø"/>
            </a:pPr>
            <a:r>
              <a:rPr lang="en-US" dirty="0">
                <a:solidFill>
                  <a:schemeClr val="tx1">
                    <a:lumMod val="75000"/>
                    <a:lumOff val="25000"/>
                  </a:schemeClr>
                </a:solidFill>
                <a:latin typeface="BentonSans-Book"/>
                <a:cs typeface="BentonSans-Book"/>
              </a:rPr>
              <a:t>Natural child of employee or legal spouse </a:t>
            </a:r>
          </a:p>
          <a:p>
            <a:pPr marL="457200" lvl="0" indent="-457200">
              <a:lnSpc>
                <a:spcPct val="120000"/>
              </a:lnSpc>
              <a:spcBef>
                <a:spcPts val="0"/>
              </a:spcBef>
              <a:buFont typeface="Wingdings" panose="05000000000000000000" pitchFamily="2" charset="2"/>
              <a:buChar char="Ø"/>
            </a:pPr>
            <a:r>
              <a:rPr lang="en-US" dirty="0">
                <a:solidFill>
                  <a:schemeClr val="tx1">
                    <a:lumMod val="75000"/>
                    <a:lumOff val="25000"/>
                  </a:schemeClr>
                </a:solidFill>
                <a:latin typeface="BentonSans-Book"/>
                <a:cs typeface="BentonSans-Book"/>
              </a:rPr>
              <a:t>Legally adopted child </a:t>
            </a:r>
          </a:p>
          <a:p>
            <a:pPr marL="457200" lvl="0" indent="-457200">
              <a:lnSpc>
                <a:spcPct val="120000"/>
              </a:lnSpc>
              <a:spcBef>
                <a:spcPts val="0"/>
              </a:spcBef>
              <a:buFont typeface="Wingdings" panose="05000000000000000000" pitchFamily="2" charset="2"/>
              <a:buChar char="Ø"/>
            </a:pPr>
            <a:r>
              <a:rPr lang="en-US" dirty="0">
                <a:solidFill>
                  <a:schemeClr val="tx1">
                    <a:lumMod val="75000"/>
                    <a:lumOff val="25000"/>
                  </a:schemeClr>
                </a:solidFill>
                <a:latin typeface="BentonSans-Book"/>
                <a:cs typeface="BentonSans-Book"/>
              </a:rPr>
              <a:t>Child </a:t>
            </a:r>
            <a:r>
              <a:rPr lang="en-US" dirty="0" smtClean="0">
                <a:solidFill>
                  <a:schemeClr val="tx1">
                    <a:lumMod val="75000"/>
                    <a:lumOff val="25000"/>
                  </a:schemeClr>
                </a:solidFill>
                <a:latin typeface="BentonSans-Book"/>
                <a:cs typeface="BentonSans-Book"/>
              </a:rPr>
              <a:t>by </a:t>
            </a:r>
            <a:r>
              <a:rPr lang="en-US" u="sng" dirty="0" smtClean="0">
                <a:solidFill>
                  <a:schemeClr val="tx1">
                    <a:lumMod val="75000"/>
                    <a:lumOff val="25000"/>
                  </a:schemeClr>
                </a:solidFill>
                <a:latin typeface="BentonSans-Book"/>
                <a:cs typeface="BentonSans-Book"/>
              </a:rPr>
              <a:t>court-ordered </a:t>
            </a:r>
            <a:r>
              <a:rPr lang="en-US" dirty="0">
                <a:solidFill>
                  <a:schemeClr val="tx1">
                    <a:lumMod val="75000"/>
                    <a:lumOff val="25000"/>
                  </a:schemeClr>
                </a:solidFill>
                <a:latin typeface="BentonSans-Book"/>
                <a:cs typeface="BentonSans-Book"/>
              </a:rPr>
              <a:t>legal </a:t>
            </a:r>
            <a:r>
              <a:rPr lang="en-US" dirty="0" smtClean="0">
                <a:solidFill>
                  <a:schemeClr val="tx1">
                    <a:lumMod val="75000"/>
                    <a:lumOff val="25000"/>
                  </a:schemeClr>
                </a:solidFill>
                <a:latin typeface="BentonSans-Book"/>
                <a:cs typeface="BentonSans-Book"/>
              </a:rPr>
              <a:t>guardianship</a:t>
            </a:r>
          </a:p>
          <a:p>
            <a:pPr marL="457200" indent="-457200"/>
            <a:endParaRPr lang="en-US" dirty="0"/>
          </a:p>
        </p:txBody>
      </p:sp>
      <p:sp>
        <p:nvSpPr>
          <p:cNvPr id="5" name="Rectangle 4"/>
          <p:cNvSpPr/>
          <p:nvPr/>
        </p:nvSpPr>
        <p:spPr>
          <a:xfrm>
            <a:off x="533400" y="228600"/>
            <a:ext cx="8001000" cy="990600"/>
          </a:xfrm>
          <a:prstGeom prst="rect">
            <a:avLst/>
          </a:prstGeom>
          <a:solidFill>
            <a:srgbClr val="02A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b="1" baseline="30000" dirty="0" smtClean="0">
              <a:solidFill>
                <a:prstClr val="white"/>
              </a:solidFill>
            </a:endParaRPr>
          </a:p>
          <a:p>
            <a:r>
              <a:rPr lang="en-US" sz="4400" b="1" dirty="0" smtClean="0">
                <a:solidFill>
                  <a:prstClr val="white"/>
                </a:solidFill>
                <a:latin typeface="BentonSans-Bold"/>
                <a:cs typeface="BentonSans-Bold"/>
              </a:rPr>
              <a:t>ELIGIBILITY</a:t>
            </a:r>
            <a:endParaRPr lang="en-US" sz="4000" b="1" dirty="0" smtClean="0">
              <a:solidFill>
                <a:prstClr val="white"/>
              </a:solidFill>
              <a:latin typeface="BentonSans-Bold"/>
              <a:cs typeface="BentonSans-Bold"/>
            </a:endParaRPr>
          </a:p>
        </p:txBody>
      </p:sp>
    </p:spTree>
    <p:extLst>
      <p:ext uri="{BB962C8B-B14F-4D97-AF65-F5344CB8AC3E}">
        <p14:creationId xmlns:p14="http://schemas.microsoft.com/office/powerpoint/2010/main" val="1862467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4876800"/>
          </a:xfrm>
        </p:spPr>
        <p:txBody>
          <a:bodyPr>
            <a:normAutofit/>
          </a:bodyPr>
          <a:lstStyle/>
          <a:p>
            <a:pPr>
              <a:lnSpc>
                <a:spcPct val="120000"/>
              </a:lnSpc>
            </a:pPr>
            <a:r>
              <a:rPr lang="en-US" sz="3600" b="1" dirty="0" smtClean="0">
                <a:solidFill>
                  <a:srgbClr val="02A3E9"/>
                </a:solidFill>
                <a:latin typeface="BentonSans-Bold"/>
                <a:cs typeface="BentonSans-Bold"/>
              </a:rPr>
              <a:t>Children </a:t>
            </a:r>
            <a:r>
              <a:rPr lang="en-US" sz="3600" b="1" dirty="0">
                <a:solidFill>
                  <a:srgbClr val="02A3E9"/>
                </a:solidFill>
                <a:latin typeface="BentonSans-Bold"/>
                <a:cs typeface="BentonSans-Bold"/>
              </a:rPr>
              <a:t>are defined as: </a:t>
            </a:r>
            <a:endParaRPr lang="en-US" sz="3600" b="1" dirty="0" smtClean="0">
              <a:solidFill>
                <a:srgbClr val="02A3E9"/>
              </a:solidFill>
              <a:latin typeface="BentonSans-Bold"/>
              <a:cs typeface="BentonSans-Bold"/>
            </a:endParaRPr>
          </a:p>
          <a:p>
            <a:pPr>
              <a:lnSpc>
                <a:spcPct val="120000"/>
              </a:lnSpc>
            </a:pPr>
            <a:endParaRPr lang="en-US" sz="1400" b="1" dirty="0">
              <a:solidFill>
                <a:srgbClr val="094F8A"/>
              </a:solidFill>
              <a:latin typeface="BentonSans-Bold"/>
              <a:cs typeface="BentonSans-Bold"/>
            </a:endParaRPr>
          </a:p>
          <a:p>
            <a:pPr marL="457200" lvl="0" indent="-457200">
              <a:lnSpc>
                <a:spcPct val="120000"/>
              </a:lnSpc>
              <a:spcBef>
                <a:spcPts val="0"/>
              </a:spcBef>
              <a:buFont typeface="Wingdings" panose="05000000000000000000" pitchFamily="2" charset="2"/>
              <a:buChar char="Ø"/>
            </a:pPr>
            <a:r>
              <a:rPr lang="en-US" dirty="0">
                <a:solidFill>
                  <a:schemeClr val="tx1">
                    <a:lumMod val="75000"/>
                    <a:lumOff val="25000"/>
                  </a:schemeClr>
                </a:solidFill>
                <a:latin typeface="BentonSans-Book"/>
                <a:cs typeface="BentonSans-Book"/>
              </a:rPr>
              <a:t>Natural child of employee or legal spouse </a:t>
            </a:r>
          </a:p>
          <a:p>
            <a:pPr marL="457200" lvl="0" indent="-457200">
              <a:lnSpc>
                <a:spcPct val="120000"/>
              </a:lnSpc>
              <a:spcBef>
                <a:spcPts val="0"/>
              </a:spcBef>
              <a:buFont typeface="Wingdings" panose="05000000000000000000" pitchFamily="2" charset="2"/>
              <a:buChar char="Ø"/>
            </a:pPr>
            <a:r>
              <a:rPr lang="en-US" dirty="0">
                <a:solidFill>
                  <a:schemeClr val="tx1">
                    <a:lumMod val="75000"/>
                    <a:lumOff val="25000"/>
                  </a:schemeClr>
                </a:solidFill>
                <a:latin typeface="BentonSans-Book"/>
                <a:cs typeface="BentonSans-Book"/>
              </a:rPr>
              <a:t>Legally adopted child </a:t>
            </a:r>
          </a:p>
          <a:p>
            <a:pPr marL="457200" lvl="0" indent="-457200">
              <a:lnSpc>
                <a:spcPct val="120000"/>
              </a:lnSpc>
              <a:spcBef>
                <a:spcPts val="0"/>
              </a:spcBef>
              <a:buFont typeface="Wingdings" panose="05000000000000000000" pitchFamily="2" charset="2"/>
              <a:buChar char="Ø"/>
            </a:pPr>
            <a:r>
              <a:rPr lang="en-US" dirty="0">
                <a:solidFill>
                  <a:schemeClr val="tx1">
                    <a:lumMod val="75000"/>
                    <a:lumOff val="25000"/>
                  </a:schemeClr>
                </a:solidFill>
                <a:latin typeface="BentonSans-Book"/>
                <a:cs typeface="BentonSans-Book"/>
              </a:rPr>
              <a:t>Child </a:t>
            </a:r>
            <a:r>
              <a:rPr lang="en-US" dirty="0" smtClean="0">
                <a:solidFill>
                  <a:schemeClr val="tx1">
                    <a:lumMod val="75000"/>
                    <a:lumOff val="25000"/>
                  </a:schemeClr>
                </a:solidFill>
                <a:latin typeface="BentonSans-Book"/>
                <a:cs typeface="BentonSans-Book"/>
              </a:rPr>
              <a:t>by </a:t>
            </a:r>
            <a:r>
              <a:rPr lang="en-US" u="sng" dirty="0" smtClean="0">
                <a:solidFill>
                  <a:schemeClr val="tx1">
                    <a:lumMod val="75000"/>
                    <a:lumOff val="25000"/>
                  </a:schemeClr>
                </a:solidFill>
                <a:latin typeface="BentonSans-Book"/>
                <a:cs typeface="BentonSans-Book"/>
              </a:rPr>
              <a:t>court-ordered </a:t>
            </a:r>
            <a:r>
              <a:rPr lang="en-US" dirty="0">
                <a:solidFill>
                  <a:schemeClr val="tx1">
                    <a:lumMod val="75000"/>
                    <a:lumOff val="25000"/>
                  </a:schemeClr>
                </a:solidFill>
                <a:latin typeface="BentonSans-Book"/>
                <a:cs typeface="BentonSans-Book"/>
              </a:rPr>
              <a:t>legal </a:t>
            </a:r>
            <a:r>
              <a:rPr lang="en-US" dirty="0" smtClean="0">
                <a:solidFill>
                  <a:schemeClr val="tx1">
                    <a:lumMod val="75000"/>
                    <a:lumOff val="25000"/>
                  </a:schemeClr>
                </a:solidFill>
                <a:latin typeface="BentonSans-Book"/>
                <a:cs typeface="BentonSans-Book"/>
              </a:rPr>
              <a:t>guardianship</a:t>
            </a:r>
          </a:p>
          <a:p>
            <a:pPr marL="457200" indent="-457200"/>
            <a:endParaRPr lang="en-US" dirty="0"/>
          </a:p>
        </p:txBody>
      </p:sp>
      <p:sp>
        <p:nvSpPr>
          <p:cNvPr id="5" name="Rectangle 4"/>
          <p:cNvSpPr/>
          <p:nvPr/>
        </p:nvSpPr>
        <p:spPr>
          <a:xfrm>
            <a:off x="533400" y="228600"/>
            <a:ext cx="8001000" cy="990600"/>
          </a:xfrm>
          <a:prstGeom prst="rect">
            <a:avLst/>
          </a:prstGeom>
          <a:solidFill>
            <a:srgbClr val="02A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b="1" baseline="30000" dirty="0" smtClean="0">
              <a:solidFill>
                <a:prstClr val="white"/>
              </a:solidFill>
            </a:endParaRPr>
          </a:p>
          <a:p>
            <a:r>
              <a:rPr lang="en-US" sz="4400" b="1" dirty="0" smtClean="0">
                <a:solidFill>
                  <a:prstClr val="white"/>
                </a:solidFill>
                <a:latin typeface="BentonSans-Bold"/>
                <a:cs typeface="BentonSans-Bold"/>
              </a:rPr>
              <a:t>ELIGIBILITY</a:t>
            </a:r>
            <a:endParaRPr lang="en-US" sz="4000" b="1" dirty="0" smtClean="0">
              <a:solidFill>
                <a:prstClr val="white"/>
              </a:solidFill>
              <a:latin typeface="BentonSans-Bold"/>
              <a:cs typeface="BentonSans-Bold"/>
            </a:endParaRPr>
          </a:p>
        </p:txBody>
      </p:sp>
    </p:spTree>
    <p:extLst>
      <p:ext uri="{BB962C8B-B14F-4D97-AF65-F5344CB8AC3E}">
        <p14:creationId xmlns:p14="http://schemas.microsoft.com/office/powerpoint/2010/main" val="2036468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82000" cy="4876800"/>
          </a:xfrm>
        </p:spPr>
        <p:txBody>
          <a:bodyPr>
            <a:normAutofit/>
          </a:bodyPr>
          <a:lstStyle/>
          <a:p>
            <a:pPr>
              <a:lnSpc>
                <a:spcPct val="120000"/>
              </a:lnSpc>
            </a:pPr>
            <a:r>
              <a:rPr lang="en-US" sz="3200" b="1" dirty="0" smtClean="0">
                <a:solidFill>
                  <a:srgbClr val="02A3E9"/>
                </a:solidFill>
                <a:latin typeface="BentonSans-Book"/>
                <a:cs typeface="BentonSans-Bold"/>
              </a:rPr>
              <a:t>Over-age Dependents: </a:t>
            </a:r>
            <a:endParaRPr lang="en-US" sz="3200" b="1" dirty="0">
              <a:solidFill>
                <a:srgbClr val="02A3E9"/>
              </a:solidFill>
              <a:latin typeface="BentonSans-Book"/>
              <a:cs typeface="BentonSans-Bold"/>
            </a:endParaRPr>
          </a:p>
          <a:p>
            <a:pPr lvl="0">
              <a:lnSpc>
                <a:spcPct val="120000"/>
              </a:lnSpc>
              <a:spcBef>
                <a:spcPts val="0"/>
              </a:spcBef>
            </a:pPr>
            <a:r>
              <a:rPr lang="en-US" dirty="0" smtClean="0">
                <a:solidFill>
                  <a:schemeClr val="tx1">
                    <a:lumMod val="75000"/>
                    <a:lumOff val="25000"/>
                  </a:schemeClr>
                </a:solidFill>
                <a:latin typeface="BentonSans-Book"/>
                <a:cs typeface="BentonSans-Book"/>
              </a:rPr>
              <a:t>A covered child under age 26 who is, or becomes, incapable of sustaining employment is eligible to continue coverage as an overage dependent. </a:t>
            </a:r>
          </a:p>
          <a:p>
            <a:pPr marL="1200150" lvl="1" indent="-457200">
              <a:lnSpc>
                <a:spcPct val="120000"/>
              </a:lnSpc>
              <a:spcBef>
                <a:spcPts val="0"/>
              </a:spcBef>
              <a:buFont typeface="Wingdings" panose="05000000000000000000" pitchFamily="2" charset="2"/>
              <a:buChar char="Ø"/>
            </a:pPr>
            <a:r>
              <a:rPr lang="en-US" dirty="0" smtClean="0">
                <a:solidFill>
                  <a:schemeClr val="tx1">
                    <a:lumMod val="75000"/>
                    <a:lumOff val="25000"/>
                  </a:schemeClr>
                </a:solidFill>
                <a:latin typeface="BentonSans-Book"/>
                <a:cs typeface="BentonSans-Book"/>
              </a:rPr>
              <a:t>OGB must receive required medical records before dependent reaches age 26 </a:t>
            </a:r>
            <a:endParaRPr lang="en-US" dirty="0">
              <a:solidFill>
                <a:schemeClr val="tx1">
                  <a:lumMod val="75000"/>
                  <a:lumOff val="25000"/>
                </a:schemeClr>
              </a:solidFill>
              <a:latin typeface="BentonSans-Book"/>
              <a:cs typeface="BentonSans-Book"/>
            </a:endParaRPr>
          </a:p>
          <a:p>
            <a:pPr marL="1200150" lvl="1" indent="-457200">
              <a:lnSpc>
                <a:spcPct val="120000"/>
              </a:lnSpc>
              <a:spcBef>
                <a:spcPts val="0"/>
              </a:spcBef>
              <a:buFont typeface="Wingdings" panose="05000000000000000000" pitchFamily="2" charset="2"/>
              <a:buChar char="Ø"/>
            </a:pPr>
            <a:r>
              <a:rPr lang="en-US" dirty="0" smtClean="0">
                <a:solidFill>
                  <a:schemeClr val="tx1">
                    <a:lumMod val="75000"/>
                    <a:lumOff val="25000"/>
                  </a:schemeClr>
                </a:solidFill>
                <a:latin typeface="BentonSans-Book"/>
                <a:cs typeface="BentonSans-Book"/>
              </a:rPr>
              <a:t>Definition of incapacity includes both mental and physical incapacity</a:t>
            </a:r>
            <a:endParaRPr lang="en-US" dirty="0">
              <a:solidFill>
                <a:schemeClr val="tx1">
                  <a:lumMod val="75000"/>
                  <a:lumOff val="25000"/>
                </a:schemeClr>
              </a:solidFill>
              <a:latin typeface="BentonSans-Book"/>
              <a:cs typeface="BentonSans-Book"/>
            </a:endParaRPr>
          </a:p>
          <a:p>
            <a:pPr marL="457200" indent="-457200">
              <a:buFont typeface="Wingdings" panose="05000000000000000000" pitchFamily="2" charset="2"/>
              <a:buChar char="Ø"/>
            </a:pPr>
            <a:endParaRPr lang="en-US" dirty="0"/>
          </a:p>
        </p:txBody>
      </p:sp>
      <p:sp>
        <p:nvSpPr>
          <p:cNvPr id="5" name="Rectangle 4"/>
          <p:cNvSpPr/>
          <p:nvPr/>
        </p:nvSpPr>
        <p:spPr>
          <a:xfrm>
            <a:off x="533400" y="228600"/>
            <a:ext cx="8001000" cy="990600"/>
          </a:xfrm>
          <a:prstGeom prst="rect">
            <a:avLst/>
          </a:prstGeom>
          <a:solidFill>
            <a:srgbClr val="02A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b="1" baseline="30000" dirty="0" smtClean="0">
              <a:solidFill>
                <a:prstClr val="white"/>
              </a:solidFill>
            </a:endParaRPr>
          </a:p>
          <a:p>
            <a:r>
              <a:rPr lang="en-US" sz="4400" b="1" dirty="0" smtClean="0">
                <a:solidFill>
                  <a:prstClr val="white"/>
                </a:solidFill>
                <a:latin typeface="BentonSans-Bold"/>
                <a:cs typeface="BentonSans-Bold"/>
              </a:rPr>
              <a:t>ELIGIBILITY</a:t>
            </a:r>
          </a:p>
        </p:txBody>
      </p:sp>
    </p:spTree>
    <p:extLst>
      <p:ext uri="{BB962C8B-B14F-4D97-AF65-F5344CB8AC3E}">
        <p14:creationId xmlns:p14="http://schemas.microsoft.com/office/powerpoint/2010/main" val="215633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1828800"/>
          </a:xfrm>
        </p:spPr>
        <p:txBody>
          <a:bodyPr>
            <a:normAutofit/>
          </a:bodyPr>
          <a:lstStyle/>
          <a:p>
            <a:r>
              <a:rPr lang="en-US" sz="3200" b="1" dirty="0" smtClean="0">
                <a:solidFill>
                  <a:srgbClr val="02A3E9"/>
                </a:solidFill>
                <a:latin typeface="BentonSans-Book"/>
                <a:cs typeface="BentonSans-Book"/>
              </a:rPr>
              <a:t>Participation Schedule </a:t>
            </a:r>
            <a:endParaRPr lang="en-US" sz="3200" b="1" dirty="0">
              <a:solidFill>
                <a:srgbClr val="02A3E9"/>
              </a:solidFill>
              <a:latin typeface="BentonSans-Book"/>
              <a:cs typeface="BentonSans-Book"/>
            </a:endParaRPr>
          </a:p>
          <a:p>
            <a:r>
              <a:rPr lang="en-US" sz="2400" dirty="0">
                <a:solidFill>
                  <a:schemeClr val="tx1">
                    <a:lumMod val="75000"/>
                    <a:lumOff val="25000"/>
                  </a:schemeClr>
                </a:solidFill>
                <a:latin typeface="BentonSans-Book"/>
                <a:cs typeface="BentonSans-Book"/>
              </a:rPr>
              <a:t>The participation schedule shown </a:t>
            </a:r>
            <a:r>
              <a:rPr lang="en-US" sz="2400" dirty="0" smtClean="0">
                <a:solidFill>
                  <a:schemeClr val="tx1">
                    <a:lumMod val="75000"/>
                    <a:lumOff val="25000"/>
                  </a:schemeClr>
                </a:solidFill>
                <a:latin typeface="BentonSans-Book"/>
                <a:cs typeface="BentonSans-Book"/>
              </a:rPr>
              <a:t>illustrates the </a:t>
            </a:r>
            <a:r>
              <a:rPr lang="en-US" sz="2400" dirty="0">
                <a:solidFill>
                  <a:schemeClr val="tx1">
                    <a:lumMod val="75000"/>
                    <a:lumOff val="25000"/>
                  </a:schemeClr>
                </a:solidFill>
                <a:latin typeface="BentonSans-Book"/>
                <a:cs typeface="BentonSans-Book"/>
              </a:rPr>
              <a:t>number of years </a:t>
            </a:r>
            <a:r>
              <a:rPr lang="en-US" sz="2400" dirty="0" smtClean="0">
                <a:solidFill>
                  <a:schemeClr val="tx1">
                    <a:lumMod val="75000"/>
                    <a:lumOff val="25000"/>
                  </a:schemeClr>
                </a:solidFill>
                <a:latin typeface="BentonSans-Book"/>
                <a:cs typeface="BentonSans-Book"/>
              </a:rPr>
              <a:t>you </a:t>
            </a:r>
            <a:r>
              <a:rPr lang="en-US" sz="2400" dirty="0">
                <a:solidFill>
                  <a:schemeClr val="tx1">
                    <a:lumMod val="75000"/>
                    <a:lumOff val="25000"/>
                  </a:schemeClr>
                </a:solidFill>
                <a:latin typeface="BentonSans-Book"/>
                <a:cs typeface="BentonSans-Book"/>
              </a:rPr>
              <a:t>must participate in an </a:t>
            </a:r>
            <a:r>
              <a:rPr lang="en-US" sz="2400" u="sng" dirty="0">
                <a:solidFill>
                  <a:schemeClr val="tx1">
                    <a:lumMod val="75000"/>
                    <a:lumOff val="25000"/>
                  </a:schemeClr>
                </a:solidFill>
                <a:latin typeface="BentonSans-Book"/>
                <a:cs typeface="BentonSans-Book"/>
              </a:rPr>
              <a:t>OGB health plan </a:t>
            </a:r>
            <a:r>
              <a:rPr lang="en-US" sz="2400" dirty="0">
                <a:solidFill>
                  <a:schemeClr val="tx1">
                    <a:lumMod val="75000"/>
                    <a:lumOff val="25000"/>
                  </a:schemeClr>
                </a:solidFill>
                <a:latin typeface="BentonSans-Book"/>
                <a:cs typeface="BentonSans-Book"/>
              </a:rPr>
              <a:t>to receive </a:t>
            </a:r>
            <a:r>
              <a:rPr lang="en-US" sz="2400" dirty="0" smtClean="0">
                <a:solidFill>
                  <a:schemeClr val="tx1">
                    <a:lumMod val="75000"/>
                    <a:lumOff val="25000"/>
                  </a:schemeClr>
                </a:solidFill>
                <a:latin typeface="BentonSans-Book"/>
                <a:cs typeface="BentonSans-Book"/>
              </a:rPr>
              <a:t>the </a:t>
            </a:r>
            <a:r>
              <a:rPr lang="en-US" sz="2400" dirty="0">
                <a:solidFill>
                  <a:schemeClr val="tx1">
                    <a:lumMod val="75000"/>
                    <a:lumOff val="25000"/>
                  </a:schemeClr>
                </a:solidFill>
                <a:latin typeface="BentonSans-Book"/>
                <a:cs typeface="BentonSans-Book"/>
              </a:rPr>
              <a:t>specified state contribution. </a:t>
            </a:r>
          </a:p>
          <a:p>
            <a:endParaRPr lang="en-US" dirty="0" smtClean="0">
              <a:solidFill>
                <a:schemeClr val="tx1"/>
              </a:solidFill>
              <a:latin typeface="BentonSans-Book"/>
              <a:cs typeface="BentonSans-Book"/>
            </a:endParaRPr>
          </a:p>
          <a:p>
            <a:endParaRPr lang="en-US" dirty="0"/>
          </a:p>
        </p:txBody>
      </p:sp>
      <p:graphicFrame>
        <p:nvGraphicFramePr>
          <p:cNvPr id="4" name="Table 3"/>
          <p:cNvGraphicFramePr>
            <a:graphicFrameLocks noGrp="1"/>
          </p:cNvGraphicFramePr>
          <p:nvPr>
            <p:extLst/>
          </p:nvPr>
        </p:nvGraphicFramePr>
        <p:xfrm>
          <a:off x="152400" y="3466663"/>
          <a:ext cx="8763000" cy="3238937"/>
        </p:xfrm>
        <a:graphic>
          <a:graphicData uri="http://schemas.openxmlformats.org/drawingml/2006/table">
            <a:tbl>
              <a:tblPr firstRow="1" firstCol="1" bandRow="1">
                <a:tableStyleId>{5C22544A-7EE6-4342-B048-85BDC9FD1C3A}</a:tableStyleId>
              </a:tblPr>
              <a:tblGrid>
                <a:gridCol w="4378845">
                  <a:extLst>
                    <a:ext uri="{9D8B030D-6E8A-4147-A177-3AD203B41FA5}">
                      <a16:colId xmlns:a16="http://schemas.microsoft.com/office/drawing/2014/main" val="20000"/>
                    </a:ext>
                  </a:extLst>
                </a:gridCol>
                <a:gridCol w="4384155">
                  <a:extLst>
                    <a:ext uri="{9D8B030D-6E8A-4147-A177-3AD203B41FA5}">
                      <a16:colId xmlns:a16="http://schemas.microsoft.com/office/drawing/2014/main" val="20001"/>
                    </a:ext>
                  </a:extLst>
                </a:gridCol>
              </a:tblGrid>
              <a:tr h="402363">
                <a:tc gridSpan="2">
                  <a:txBody>
                    <a:bodyPr/>
                    <a:lstStyle/>
                    <a:p>
                      <a:pPr marL="0" marR="0" algn="ctr">
                        <a:lnSpc>
                          <a:spcPct val="120000"/>
                        </a:lnSpc>
                        <a:spcBef>
                          <a:spcPts val="0"/>
                        </a:spcBef>
                        <a:spcAft>
                          <a:spcPts val="0"/>
                        </a:spcAft>
                      </a:pPr>
                      <a:r>
                        <a:rPr lang="en-US" sz="1600" b="1" i="0" dirty="0">
                          <a:effectLst/>
                          <a:latin typeface="BentonSans-Medium"/>
                          <a:cs typeface="BentonSans-Medium"/>
                        </a:rPr>
                        <a:t>Retiree Participation Schedule</a:t>
                      </a:r>
                      <a:endParaRPr lang="en-US" sz="1600" b="1" i="0" dirty="0">
                        <a:effectLst/>
                        <a:latin typeface="BentonSans-Medium"/>
                        <a:ea typeface="Calibri"/>
                        <a:cs typeface="BentonSans-Medium"/>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02363">
                <a:tc>
                  <a:txBody>
                    <a:bodyPr/>
                    <a:lstStyle/>
                    <a:p>
                      <a:pPr marL="0" marR="0" algn="ctr">
                        <a:lnSpc>
                          <a:spcPct val="120000"/>
                        </a:lnSpc>
                        <a:spcBef>
                          <a:spcPts val="0"/>
                        </a:spcBef>
                        <a:spcAft>
                          <a:spcPts val="0"/>
                        </a:spcAft>
                      </a:pPr>
                      <a:r>
                        <a:rPr lang="en-US" sz="1600" b="1" i="0" dirty="0">
                          <a:effectLst/>
                          <a:latin typeface="BentonSans-Medium"/>
                          <a:cs typeface="BentonSans-Medium"/>
                        </a:rPr>
                        <a:t>Years of OGB Plan Participation</a:t>
                      </a:r>
                      <a:endParaRPr lang="en-US" sz="1600" b="1" i="0" dirty="0">
                        <a:effectLst/>
                        <a:latin typeface="BentonSans-Medium"/>
                        <a:ea typeface="Calibri"/>
                        <a:cs typeface="BentonSans-Medium"/>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600" b="1" i="0" dirty="0">
                          <a:effectLst/>
                          <a:latin typeface="BentonSans-Book"/>
                          <a:cs typeface="BentonSans-Book"/>
                        </a:rPr>
                        <a:t>State’s Share of Total Monthly Premium</a:t>
                      </a:r>
                      <a:endParaRPr lang="en-US" sz="1600" b="1" i="0" dirty="0">
                        <a:effectLst/>
                        <a:latin typeface="BentonSans-Book"/>
                        <a:ea typeface="Calibri"/>
                        <a:cs typeface="BentonSans-Book"/>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2363">
                <a:tc>
                  <a:txBody>
                    <a:bodyPr/>
                    <a:lstStyle/>
                    <a:p>
                      <a:pPr marL="0" marR="0" algn="ctr">
                        <a:lnSpc>
                          <a:spcPct val="120000"/>
                        </a:lnSpc>
                        <a:spcBef>
                          <a:spcPts val="0"/>
                        </a:spcBef>
                        <a:spcAft>
                          <a:spcPts val="0"/>
                        </a:spcAft>
                      </a:pPr>
                      <a:r>
                        <a:rPr lang="en-US" sz="1600" b="1" i="0" dirty="0">
                          <a:effectLst/>
                          <a:latin typeface="BentonSans-Medium"/>
                          <a:cs typeface="BentonSans-Medium"/>
                        </a:rPr>
                        <a:t>20 years or more</a:t>
                      </a:r>
                      <a:endParaRPr lang="en-US" sz="1600" b="1" i="0" dirty="0">
                        <a:effectLst/>
                        <a:latin typeface="BentonSans-Medium"/>
                        <a:ea typeface="Calibri"/>
                        <a:cs typeface="BentonSans-Medium"/>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600" b="1" i="0" dirty="0">
                          <a:effectLst/>
                          <a:latin typeface="BentonSans-Book"/>
                          <a:cs typeface="BentonSans-Book"/>
                        </a:rPr>
                        <a:t>75 percent</a:t>
                      </a:r>
                      <a:endParaRPr lang="en-US" sz="1600" b="1" i="0" dirty="0">
                        <a:effectLst/>
                        <a:latin typeface="BentonSans-Book"/>
                        <a:ea typeface="Calibri"/>
                        <a:cs typeface="BentonSans-Book"/>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2363">
                <a:tc>
                  <a:txBody>
                    <a:bodyPr/>
                    <a:lstStyle/>
                    <a:p>
                      <a:pPr marL="0" marR="0" algn="ctr">
                        <a:lnSpc>
                          <a:spcPct val="120000"/>
                        </a:lnSpc>
                        <a:spcBef>
                          <a:spcPts val="0"/>
                        </a:spcBef>
                        <a:spcAft>
                          <a:spcPts val="0"/>
                        </a:spcAft>
                      </a:pPr>
                      <a:r>
                        <a:rPr lang="en-US" sz="1600" b="1" i="0" dirty="0">
                          <a:effectLst/>
                          <a:latin typeface="BentonSans-Medium"/>
                          <a:cs typeface="BentonSans-Medium"/>
                        </a:rPr>
                        <a:t>15 years but less than 20 years</a:t>
                      </a:r>
                      <a:endParaRPr lang="en-US" sz="1600" b="1" i="0" dirty="0">
                        <a:effectLst/>
                        <a:latin typeface="BentonSans-Medium"/>
                        <a:ea typeface="Calibri"/>
                        <a:cs typeface="BentonSans-Medium"/>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600" b="1" i="0" dirty="0">
                          <a:effectLst/>
                          <a:latin typeface="BentonSans-Book"/>
                          <a:cs typeface="BentonSans-Book"/>
                        </a:rPr>
                        <a:t>56 percent</a:t>
                      </a:r>
                      <a:endParaRPr lang="en-US" sz="1600" b="1" i="0" dirty="0">
                        <a:effectLst/>
                        <a:latin typeface="BentonSans-Book"/>
                        <a:ea typeface="Calibri"/>
                        <a:cs typeface="BentonSans-Book"/>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46362">
                <a:tc>
                  <a:txBody>
                    <a:bodyPr/>
                    <a:lstStyle/>
                    <a:p>
                      <a:pPr marL="0" marR="0" algn="ctr">
                        <a:lnSpc>
                          <a:spcPct val="120000"/>
                        </a:lnSpc>
                        <a:spcBef>
                          <a:spcPts val="0"/>
                        </a:spcBef>
                        <a:spcAft>
                          <a:spcPts val="0"/>
                        </a:spcAft>
                      </a:pPr>
                      <a:r>
                        <a:rPr lang="en-US" sz="1600" b="1" i="0" dirty="0">
                          <a:effectLst/>
                          <a:latin typeface="BentonSans-Medium"/>
                          <a:cs typeface="BentonSans-Medium"/>
                        </a:rPr>
                        <a:t>10 years but less than 15 years</a:t>
                      </a:r>
                      <a:endParaRPr lang="en-US" sz="1600" b="1" i="0" dirty="0">
                        <a:effectLst/>
                        <a:latin typeface="BentonSans-Medium"/>
                        <a:ea typeface="Calibri"/>
                        <a:cs typeface="BentonSans-Medium"/>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600" b="1" i="0" dirty="0">
                          <a:effectLst/>
                          <a:latin typeface="BentonSans-Book"/>
                          <a:cs typeface="BentonSans-Book"/>
                        </a:rPr>
                        <a:t>38 percent</a:t>
                      </a:r>
                      <a:endParaRPr lang="en-US" sz="1600" b="1" i="0" dirty="0">
                        <a:effectLst/>
                        <a:latin typeface="BentonSans-Book"/>
                        <a:ea typeface="Calibri"/>
                        <a:cs typeface="BentonSans-Book"/>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83123">
                <a:tc>
                  <a:txBody>
                    <a:bodyPr/>
                    <a:lstStyle/>
                    <a:p>
                      <a:pPr marL="0" marR="0" algn="ctr">
                        <a:lnSpc>
                          <a:spcPct val="120000"/>
                        </a:lnSpc>
                        <a:spcBef>
                          <a:spcPts val="0"/>
                        </a:spcBef>
                        <a:spcAft>
                          <a:spcPts val="0"/>
                        </a:spcAft>
                      </a:pPr>
                      <a:r>
                        <a:rPr lang="en-US" sz="1600" b="1" i="0" dirty="0">
                          <a:effectLst/>
                          <a:latin typeface="BentonSans-Medium"/>
                          <a:cs typeface="BentonSans-Medium"/>
                        </a:rPr>
                        <a:t>less than 10 </a:t>
                      </a:r>
                      <a:r>
                        <a:rPr lang="en-US" sz="1600" b="1" i="0" dirty="0" smtClean="0">
                          <a:effectLst/>
                          <a:latin typeface="BentonSans-Medium"/>
                          <a:cs typeface="BentonSans-Medium"/>
                        </a:rPr>
                        <a:t>years</a:t>
                      </a:r>
                    </a:p>
                    <a:p>
                      <a:pPr marL="0" marR="0" algn="ctr">
                        <a:lnSpc>
                          <a:spcPct val="120000"/>
                        </a:lnSpc>
                        <a:spcBef>
                          <a:spcPts val="0"/>
                        </a:spcBef>
                        <a:spcAft>
                          <a:spcPts val="0"/>
                        </a:spcAft>
                      </a:pPr>
                      <a:r>
                        <a:rPr lang="en-US" sz="1600" b="1" i="0" u="sng" dirty="0" smtClean="0">
                          <a:effectLst/>
                          <a:latin typeface="BentonSans-Medium"/>
                          <a:ea typeface="Calibri"/>
                          <a:cs typeface="BentonSans-Medium"/>
                        </a:rPr>
                        <a:t>This also applies</a:t>
                      </a:r>
                      <a:r>
                        <a:rPr lang="en-US" sz="1600" b="1" i="0" u="sng" baseline="0" dirty="0" smtClean="0">
                          <a:effectLst/>
                          <a:latin typeface="BentonSans-Medium"/>
                          <a:ea typeface="Calibri"/>
                          <a:cs typeface="BentonSans-Medium"/>
                        </a:rPr>
                        <a:t> to LSU First health plan</a:t>
                      </a:r>
                      <a:endParaRPr lang="en-US" sz="1600" b="1" i="0" u="sng" dirty="0">
                        <a:effectLst/>
                        <a:latin typeface="BentonSans-Medium"/>
                        <a:ea typeface="Calibri"/>
                        <a:cs typeface="BentonSans-Medium"/>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1600" b="1" i="0" dirty="0">
                          <a:effectLst/>
                          <a:latin typeface="BentonSans-Book"/>
                          <a:cs typeface="BentonSans-Book"/>
                        </a:rPr>
                        <a:t>19 percent</a:t>
                      </a:r>
                      <a:endParaRPr lang="en-US" sz="1600" b="1" i="0" dirty="0">
                        <a:effectLst/>
                        <a:latin typeface="BentonSans-Book"/>
                        <a:ea typeface="Calibri"/>
                        <a:cs typeface="BentonSans-Book"/>
                      </a:endParaRPr>
                    </a:p>
                  </a:txBody>
                  <a:tcPr marL="10684" marR="10684" marT="10684" marB="106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5" name="Picture 4"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76200"/>
            <a:ext cx="9144000" cy="1569323"/>
          </a:xfrm>
          <a:prstGeom prst="rect">
            <a:avLst/>
          </a:prstGeom>
        </p:spPr>
      </p:pic>
      <p:sp>
        <p:nvSpPr>
          <p:cNvPr id="7" name="Title 1"/>
          <p:cNvSpPr txBox="1">
            <a:spLocks/>
          </p:cNvSpPr>
          <p:nvPr/>
        </p:nvSpPr>
        <p:spPr>
          <a:xfrm>
            <a:off x="457200" y="472361"/>
            <a:ext cx="8229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000" dirty="0" smtClean="0">
                <a:solidFill>
                  <a:srgbClr val="FFFFFF"/>
                </a:solidFill>
                <a:latin typeface="BentonSans-Bold"/>
                <a:cs typeface="BentonSans-Bold"/>
              </a:rPr>
              <a:t>ELIGIBILITY</a:t>
            </a:r>
            <a:endParaRPr lang="en-US" sz="4000" dirty="0">
              <a:solidFill>
                <a:srgbClr val="FFFFFF"/>
              </a:solidFill>
              <a:latin typeface="BentonSans-Bold"/>
              <a:cs typeface="BentonSans-Bold"/>
            </a:endParaRPr>
          </a:p>
        </p:txBody>
      </p:sp>
    </p:spTree>
    <p:extLst>
      <p:ext uri="{BB962C8B-B14F-4D97-AF65-F5344CB8AC3E}">
        <p14:creationId xmlns:p14="http://schemas.microsoft.com/office/powerpoint/2010/main" val="4088831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5400"/>
            <a:ext cx="7772400" cy="1470025"/>
          </a:xfrm>
        </p:spPr>
        <p:txBody>
          <a:bodyPr>
            <a:normAutofit/>
          </a:bodyPr>
          <a:lstStyle/>
          <a:p>
            <a:r>
              <a:rPr lang="en-US" sz="4800" b="1" dirty="0" smtClean="0">
                <a:solidFill>
                  <a:schemeClr val="bg1"/>
                </a:solidFill>
                <a:latin typeface="BentonSans-Bold"/>
                <a:cs typeface="BentonSans-Bold"/>
              </a:rPr>
              <a:t>Plan Options</a:t>
            </a:r>
            <a:endParaRPr lang="en-US" sz="4800" b="1" dirty="0">
              <a:solidFill>
                <a:schemeClr val="bg1"/>
              </a:solidFill>
              <a:latin typeface="BentonSans-Bold"/>
              <a:cs typeface="BentonSans-Bold"/>
            </a:endParaRPr>
          </a:p>
        </p:txBody>
      </p:sp>
    </p:spTree>
    <p:extLst>
      <p:ext uri="{BB962C8B-B14F-4D97-AF65-F5344CB8AC3E}">
        <p14:creationId xmlns:p14="http://schemas.microsoft.com/office/powerpoint/2010/main" val="3711529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BentonSans-Bold"/>
                <a:cs typeface="BentonSans-Bold"/>
              </a:rPr>
              <a:t>Pelican Plans</a:t>
            </a:r>
            <a:endParaRPr lang="en-US" sz="4400" dirty="0">
              <a:latin typeface="BentonSans-Bold"/>
              <a:cs typeface="BentonSans-Bold"/>
            </a:endParaRPr>
          </a:p>
        </p:txBody>
      </p:sp>
      <p:sp>
        <p:nvSpPr>
          <p:cNvPr id="3" name="Content Placeholder 2"/>
          <p:cNvSpPr>
            <a:spLocks noGrp="1"/>
          </p:cNvSpPr>
          <p:nvPr>
            <p:ph idx="1"/>
          </p:nvPr>
        </p:nvSpPr>
        <p:spPr>
          <a:xfrm>
            <a:off x="457200" y="1417637"/>
            <a:ext cx="8077200" cy="4525963"/>
          </a:xfrm>
        </p:spPr>
        <p:txBody>
          <a:bodyPr/>
          <a:lstStyle/>
          <a:p>
            <a:r>
              <a:rPr lang="en-US" sz="2700" dirty="0">
                <a:solidFill>
                  <a:schemeClr val="tx1">
                    <a:lumMod val="75000"/>
                    <a:lumOff val="25000"/>
                  </a:schemeClr>
                </a:solidFill>
                <a:latin typeface="BentonSans-Book"/>
                <a:cs typeface="BentonSans-Book"/>
              </a:rPr>
              <a:t>OGB’s Pelican </a:t>
            </a:r>
            <a:r>
              <a:rPr lang="en-US" sz="2700" dirty="0" smtClean="0">
                <a:solidFill>
                  <a:schemeClr val="tx1">
                    <a:lumMod val="75000"/>
                    <a:lumOff val="25000"/>
                  </a:schemeClr>
                </a:solidFill>
                <a:latin typeface="BentonSans-Book"/>
                <a:cs typeface="BentonSans-Book"/>
              </a:rPr>
              <a:t>benefit options </a:t>
            </a:r>
            <a:r>
              <a:rPr lang="en-US" sz="2700" dirty="0">
                <a:solidFill>
                  <a:schemeClr val="tx1">
                    <a:lumMod val="75000"/>
                    <a:lumOff val="25000"/>
                  </a:schemeClr>
                </a:solidFill>
                <a:latin typeface="BentonSans-Book"/>
                <a:cs typeface="BentonSans-Book"/>
              </a:rPr>
              <a:t>offer low </a:t>
            </a:r>
            <a:r>
              <a:rPr lang="en-US" sz="2700" dirty="0" smtClean="0">
                <a:solidFill>
                  <a:schemeClr val="tx1">
                    <a:lumMod val="75000"/>
                    <a:lumOff val="25000"/>
                  </a:schemeClr>
                </a:solidFill>
                <a:latin typeface="BentonSans-Book"/>
                <a:cs typeface="BentonSans-Book"/>
              </a:rPr>
              <a:t>premiums, </a:t>
            </a:r>
            <a:r>
              <a:rPr lang="en-US" sz="2700" dirty="0">
                <a:solidFill>
                  <a:schemeClr val="tx1">
                    <a:lumMod val="75000"/>
                    <a:lumOff val="25000"/>
                  </a:schemeClr>
                </a:solidFill>
                <a:latin typeface="BentonSans-Book"/>
                <a:cs typeface="BentonSans-Book"/>
              </a:rPr>
              <a:t>in combination with employer </a:t>
            </a:r>
            <a:r>
              <a:rPr lang="en-US" sz="2700" dirty="0" smtClean="0">
                <a:solidFill>
                  <a:schemeClr val="tx1">
                    <a:lumMod val="75000"/>
                    <a:lumOff val="25000"/>
                  </a:schemeClr>
                </a:solidFill>
                <a:latin typeface="BentonSans-Book"/>
                <a:cs typeface="BentonSans-Book"/>
              </a:rPr>
              <a:t>contributions, </a:t>
            </a:r>
            <a:r>
              <a:rPr lang="en-US" sz="2700" dirty="0">
                <a:solidFill>
                  <a:schemeClr val="tx1">
                    <a:lumMod val="75000"/>
                    <a:lumOff val="25000"/>
                  </a:schemeClr>
                </a:solidFill>
                <a:latin typeface="BentonSans-Book"/>
                <a:cs typeface="BentonSans-Book"/>
              </a:rPr>
              <a:t>to create the most affordable options for </a:t>
            </a:r>
            <a:r>
              <a:rPr lang="en-US" sz="2700" dirty="0" smtClean="0">
                <a:solidFill>
                  <a:schemeClr val="tx1">
                    <a:lumMod val="75000"/>
                    <a:lumOff val="25000"/>
                  </a:schemeClr>
                </a:solidFill>
                <a:latin typeface="BentonSans-Book"/>
                <a:cs typeface="BentonSans-Book"/>
              </a:rPr>
              <a:t>enrollees.</a:t>
            </a:r>
            <a:br>
              <a:rPr lang="en-US" sz="2700" dirty="0" smtClean="0">
                <a:solidFill>
                  <a:schemeClr val="tx1">
                    <a:lumMod val="75000"/>
                    <a:lumOff val="25000"/>
                  </a:schemeClr>
                </a:solidFill>
                <a:latin typeface="BentonSans-Book"/>
                <a:cs typeface="BentonSans-Book"/>
              </a:rPr>
            </a:br>
            <a:endParaRPr lang="en-US" sz="2700" dirty="0">
              <a:solidFill>
                <a:schemeClr val="tx1">
                  <a:lumMod val="75000"/>
                  <a:lumOff val="25000"/>
                </a:schemeClr>
              </a:solidFill>
              <a:latin typeface="BentonSans-Book"/>
              <a:cs typeface="BentonSans-Book"/>
            </a:endParaRPr>
          </a:p>
          <a:p>
            <a:r>
              <a:rPr lang="en-US" sz="2700" dirty="0" smtClean="0">
                <a:solidFill>
                  <a:schemeClr val="tx1">
                    <a:lumMod val="75000"/>
                    <a:lumOff val="25000"/>
                  </a:schemeClr>
                </a:solidFill>
                <a:latin typeface="BentonSans-Book"/>
                <a:cs typeface="BentonSans-Book"/>
              </a:rPr>
              <a:t>Pelican plans offer coverage within the Blue Cross and Blue Shield nationwide network, as well as out-of-network coverage.  </a:t>
            </a:r>
          </a:p>
          <a:p>
            <a:endParaRPr lang="en-US" dirty="0"/>
          </a:p>
        </p:txBody>
      </p:sp>
    </p:spTree>
    <p:extLst>
      <p:ext uri="{BB962C8B-B14F-4D97-AF65-F5344CB8AC3E}">
        <p14:creationId xmlns:p14="http://schemas.microsoft.com/office/powerpoint/2010/main" val="2189461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normAutofit/>
          </a:bodyPr>
          <a:lstStyle/>
          <a:p>
            <a:r>
              <a:rPr lang="en-US" dirty="0" smtClean="0">
                <a:latin typeface="BentonSans-Bold"/>
                <a:cs typeface="BentonSans-Bold"/>
              </a:rPr>
              <a:t>Pelican HRA1000</a:t>
            </a:r>
            <a:endParaRPr lang="en-US" dirty="0">
              <a:latin typeface="BentonSans-Bold"/>
              <a:cs typeface="BentonSans-Bold"/>
            </a:endParaRPr>
          </a:p>
        </p:txBody>
      </p:sp>
      <p:sp>
        <p:nvSpPr>
          <p:cNvPr id="5" name="Content Placeholder 2"/>
          <p:cNvSpPr>
            <a:spLocks noGrp="1"/>
          </p:cNvSpPr>
          <p:nvPr>
            <p:ph idx="1"/>
          </p:nvPr>
        </p:nvSpPr>
        <p:spPr>
          <a:xfrm>
            <a:off x="457200" y="1036637"/>
            <a:ext cx="8229600" cy="4449763"/>
          </a:xfrm>
        </p:spPr>
        <p:txBody>
          <a:bodyPr>
            <a:noAutofit/>
          </a:bodyPr>
          <a:lstStyle/>
          <a:p>
            <a:r>
              <a:rPr lang="en-US" sz="2200" dirty="0">
                <a:solidFill>
                  <a:schemeClr val="tx1">
                    <a:lumMod val="75000"/>
                    <a:lumOff val="25000"/>
                  </a:schemeClr>
                </a:solidFill>
                <a:latin typeface="BentonSans-Book"/>
                <a:cs typeface="BentonSans-Book"/>
              </a:rPr>
              <a:t>The Pelican HRA1000 includes $1,000 in </a:t>
            </a:r>
            <a:r>
              <a:rPr lang="en-US" sz="2200" dirty="0" smtClean="0">
                <a:solidFill>
                  <a:schemeClr val="tx1">
                    <a:lumMod val="75000"/>
                    <a:lumOff val="25000"/>
                  </a:schemeClr>
                </a:solidFill>
                <a:latin typeface="BentonSans-Book"/>
                <a:cs typeface="BentonSans-Book"/>
              </a:rPr>
              <a:t>annual employer </a:t>
            </a:r>
            <a:r>
              <a:rPr lang="en-US" sz="2200" dirty="0">
                <a:solidFill>
                  <a:schemeClr val="tx1">
                    <a:lumMod val="75000"/>
                    <a:lumOff val="25000"/>
                  </a:schemeClr>
                </a:solidFill>
                <a:latin typeface="BentonSans-Book"/>
                <a:cs typeface="BentonSans-Book"/>
              </a:rPr>
              <a:t>contributions for employee-only plans and $2,000 for family plans in a </a:t>
            </a:r>
            <a:r>
              <a:rPr lang="en-US" sz="2200" dirty="0" smtClean="0">
                <a:solidFill>
                  <a:schemeClr val="tx1">
                    <a:lumMod val="75000"/>
                    <a:lumOff val="25000"/>
                  </a:schemeClr>
                </a:solidFill>
                <a:latin typeface="BentonSans-Book"/>
                <a:cs typeface="BentonSans-Book"/>
              </a:rPr>
              <a:t>health reimbursement </a:t>
            </a:r>
            <a:r>
              <a:rPr lang="en-US" sz="2200" dirty="0">
                <a:solidFill>
                  <a:schemeClr val="tx1">
                    <a:lumMod val="75000"/>
                    <a:lumOff val="25000"/>
                  </a:schemeClr>
                </a:solidFill>
                <a:latin typeface="BentonSans-Book"/>
                <a:cs typeface="BentonSans-Book"/>
              </a:rPr>
              <a:t>arrangement that can be used to offset </a:t>
            </a:r>
            <a:r>
              <a:rPr lang="en-US" sz="2200" dirty="0" smtClean="0">
                <a:solidFill>
                  <a:schemeClr val="tx1">
                    <a:lumMod val="75000"/>
                    <a:lumOff val="25000"/>
                  </a:schemeClr>
                </a:solidFill>
                <a:latin typeface="BentonSans-Book"/>
                <a:cs typeface="BentonSans-Book"/>
              </a:rPr>
              <a:t>deductibles </a:t>
            </a:r>
            <a:r>
              <a:rPr lang="en-US" sz="2200" dirty="0">
                <a:solidFill>
                  <a:schemeClr val="tx1">
                    <a:lumMod val="75000"/>
                    <a:lumOff val="25000"/>
                  </a:schemeClr>
                </a:solidFill>
                <a:latin typeface="BentonSans-Book"/>
                <a:cs typeface="BentonSans-Book"/>
              </a:rPr>
              <a:t>and other out-of-pocket </a:t>
            </a:r>
            <a:r>
              <a:rPr lang="en-US" sz="2200" dirty="0" smtClean="0">
                <a:solidFill>
                  <a:schemeClr val="tx1">
                    <a:lumMod val="75000"/>
                    <a:lumOff val="25000"/>
                  </a:schemeClr>
                </a:solidFill>
                <a:latin typeface="BentonSans-Book"/>
                <a:cs typeface="BentonSans-Book"/>
              </a:rPr>
              <a:t>medical, non-pharmacy, costs </a:t>
            </a:r>
            <a:r>
              <a:rPr lang="en-US" sz="2200" dirty="0">
                <a:solidFill>
                  <a:schemeClr val="tx1">
                    <a:lumMod val="75000"/>
                    <a:lumOff val="25000"/>
                  </a:schemeClr>
                </a:solidFill>
                <a:latin typeface="BentonSans-Book"/>
                <a:cs typeface="BentonSans-Book"/>
              </a:rPr>
              <a:t>throughout the year.</a:t>
            </a:r>
          </a:p>
          <a:p>
            <a:r>
              <a:rPr lang="en-US" sz="2200" dirty="0">
                <a:solidFill>
                  <a:schemeClr val="tx1">
                    <a:lumMod val="75000"/>
                    <a:lumOff val="25000"/>
                  </a:schemeClr>
                </a:solidFill>
                <a:latin typeface="BentonSans-Book"/>
                <a:cs typeface="BentonSans-Book"/>
              </a:rPr>
              <a:t> </a:t>
            </a:r>
          </a:p>
          <a:p>
            <a:r>
              <a:rPr lang="en-US" sz="2200" dirty="0">
                <a:solidFill>
                  <a:schemeClr val="tx1">
                    <a:lumMod val="75000"/>
                    <a:lumOff val="25000"/>
                  </a:schemeClr>
                </a:solidFill>
                <a:latin typeface="BentonSans-Book"/>
                <a:cs typeface="BentonSans-Book"/>
              </a:rPr>
              <a:t>The HRA funds are available as long as you remain </a:t>
            </a:r>
            <a:r>
              <a:rPr lang="en-US" sz="2200" dirty="0" smtClean="0">
                <a:solidFill>
                  <a:schemeClr val="tx1">
                    <a:lumMod val="75000"/>
                    <a:lumOff val="25000"/>
                  </a:schemeClr>
                </a:solidFill>
                <a:latin typeface="BentonSans-Book"/>
                <a:cs typeface="BentonSans-Book"/>
              </a:rPr>
              <a:t>enrolled in the Pelican HRA1000 plan. </a:t>
            </a:r>
            <a:r>
              <a:rPr lang="en-US" sz="2200" b="1" dirty="0">
                <a:solidFill>
                  <a:schemeClr val="tx1">
                    <a:lumMod val="75000"/>
                    <a:lumOff val="25000"/>
                  </a:schemeClr>
                </a:solidFill>
                <a:latin typeface="BentonSans-Book"/>
                <a:cs typeface="BentonSans-Book"/>
              </a:rPr>
              <a:t>Any unused </a:t>
            </a:r>
            <a:r>
              <a:rPr lang="en-US" sz="2200" b="1" dirty="0" smtClean="0">
                <a:solidFill>
                  <a:schemeClr val="tx1">
                    <a:lumMod val="75000"/>
                    <a:lumOff val="25000"/>
                  </a:schemeClr>
                </a:solidFill>
                <a:latin typeface="BentonSans-Book"/>
                <a:cs typeface="BentonSans-Book"/>
              </a:rPr>
              <a:t>funds will  accrue to </a:t>
            </a:r>
            <a:r>
              <a:rPr lang="en-US" sz="2200" b="1" dirty="0">
                <a:solidFill>
                  <a:schemeClr val="tx1">
                    <a:lumMod val="75000"/>
                    <a:lumOff val="25000"/>
                  </a:schemeClr>
                </a:solidFill>
                <a:latin typeface="BentonSans-Book"/>
                <a:cs typeface="BentonSans-Book"/>
              </a:rPr>
              <a:t>the in-network, out-of-pocket </a:t>
            </a:r>
            <a:r>
              <a:rPr lang="en-US" sz="2200" b="1" dirty="0" smtClean="0">
                <a:solidFill>
                  <a:schemeClr val="tx1">
                    <a:lumMod val="75000"/>
                    <a:lumOff val="25000"/>
                  </a:schemeClr>
                </a:solidFill>
                <a:latin typeface="BentonSans-Book"/>
                <a:cs typeface="BentonSans-Book"/>
              </a:rPr>
              <a:t>maximum (see following chart), </a:t>
            </a:r>
            <a:r>
              <a:rPr lang="en-US" sz="2200" b="1" dirty="0">
                <a:solidFill>
                  <a:schemeClr val="tx1">
                    <a:lumMod val="75000"/>
                    <a:lumOff val="25000"/>
                  </a:schemeClr>
                </a:solidFill>
                <a:latin typeface="BentonSans-Book"/>
                <a:cs typeface="BentonSans-Book"/>
              </a:rPr>
              <a:t>allowing members to build up balances that cover eligible medical </a:t>
            </a:r>
            <a:r>
              <a:rPr lang="en-US" sz="2200" b="1" dirty="0" smtClean="0">
                <a:solidFill>
                  <a:schemeClr val="tx1">
                    <a:lumMod val="75000"/>
                    <a:lumOff val="25000"/>
                  </a:schemeClr>
                </a:solidFill>
                <a:latin typeface="BentonSans-Book"/>
                <a:cs typeface="BentonSans-Book"/>
              </a:rPr>
              <a:t>expenses. </a:t>
            </a:r>
            <a:endParaRPr lang="en-US" sz="2200" b="1" dirty="0">
              <a:solidFill>
                <a:schemeClr val="tx1">
                  <a:lumMod val="75000"/>
                  <a:lumOff val="25000"/>
                </a:schemeClr>
              </a:solidFill>
              <a:latin typeface="BentonSans-Book"/>
              <a:cs typeface="BentonSans-Book"/>
            </a:endParaRPr>
          </a:p>
          <a:p>
            <a:endParaRPr lang="en-US" sz="2200" dirty="0">
              <a:solidFill>
                <a:schemeClr val="tx1"/>
              </a:solidFill>
              <a:latin typeface="BentonSans-Book"/>
              <a:cs typeface="BentonSans-Book"/>
            </a:endParaRPr>
          </a:p>
          <a:p>
            <a:endParaRPr lang="en-US" sz="2200" dirty="0" smtClean="0">
              <a:solidFill>
                <a:schemeClr val="tx1"/>
              </a:solidFill>
              <a:latin typeface="BentonSans-Book"/>
              <a:cs typeface="BentonSans-Book"/>
            </a:endParaRPr>
          </a:p>
          <a:p>
            <a:endParaRPr lang="en-US" sz="2400" b="1" dirty="0" smtClean="0">
              <a:solidFill>
                <a:schemeClr val="bg1"/>
              </a:solidFill>
              <a:latin typeface="BentonSans-Bold"/>
              <a:cs typeface="BentonSans-Bold"/>
            </a:endParaRPr>
          </a:p>
          <a:p>
            <a:r>
              <a:rPr lang="en-US" sz="2400" b="1" dirty="0" smtClean="0">
                <a:solidFill>
                  <a:schemeClr val="tx1"/>
                </a:solidFill>
                <a:latin typeface="BentonSans-Book"/>
                <a:cs typeface="BentonSans-Book"/>
              </a:rPr>
              <a:t>  </a:t>
            </a:r>
          </a:p>
          <a:p>
            <a:endParaRPr lang="en-US" sz="2400" dirty="0">
              <a:solidFill>
                <a:schemeClr val="tx1"/>
              </a:solidFill>
              <a:latin typeface="BentonSans-Book"/>
              <a:cs typeface="BentonSans-Book"/>
            </a:endParaRPr>
          </a:p>
        </p:txBody>
      </p:sp>
    </p:spTree>
    <p:extLst>
      <p:ext uri="{BB962C8B-B14F-4D97-AF65-F5344CB8AC3E}">
        <p14:creationId xmlns:p14="http://schemas.microsoft.com/office/powerpoint/2010/main" val="2647151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latin typeface="BentonSans-Bold"/>
                <a:cs typeface="BentonSans-Bold"/>
              </a:rPr>
              <a:t>Pelican HRA1000</a:t>
            </a:r>
            <a:endParaRPr lang="en-US" dirty="0">
              <a:latin typeface="BentonSans-Bold"/>
              <a:cs typeface="BentonSans-Bold"/>
            </a:endParaRPr>
          </a:p>
        </p:txBody>
      </p:sp>
      <p:graphicFrame>
        <p:nvGraphicFramePr>
          <p:cNvPr id="8" name="Table 7"/>
          <p:cNvGraphicFramePr>
            <a:graphicFrameLocks noGrp="1"/>
          </p:cNvGraphicFramePr>
          <p:nvPr>
            <p:extLst/>
          </p:nvPr>
        </p:nvGraphicFramePr>
        <p:xfrm>
          <a:off x="152400" y="1676400"/>
          <a:ext cx="5867400" cy="3305512"/>
        </p:xfrm>
        <a:graphic>
          <a:graphicData uri="http://schemas.openxmlformats.org/drawingml/2006/table">
            <a:tbl>
              <a:tblPr/>
              <a:tblGrid>
                <a:gridCol w="2097512">
                  <a:extLst>
                    <a:ext uri="{9D8B030D-6E8A-4147-A177-3AD203B41FA5}">
                      <a16:colId xmlns:a16="http://schemas.microsoft.com/office/drawing/2014/main" val="20000"/>
                    </a:ext>
                  </a:extLst>
                </a:gridCol>
                <a:gridCol w="874288">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273466">
                <a:tc gridSpan="5">
                  <a:txBody>
                    <a:bodyPr/>
                    <a:lstStyle/>
                    <a:p>
                      <a:pPr marL="0" marR="0" algn="ctr">
                        <a:spcBef>
                          <a:spcPts val="0"/>
                        </a:spcBef>
                        <a:spcAft>
                          <a:spcPts val="0"/>
                        </a:spcAft>
                      </a:pPr>
                      <a:r>
                        <a:rPr lang="en-US" sz="1600" b="0" i="0" dirty="0" smtClean="0">
                          <a:solidFill>
                            <a:schemeClr val="bg1"/>
                          </a:solidFill>
                          <a:latin typeface="BentonSans-Medium"/>
                          <a:ea typeface="Calibri"/>
                          <a:cs typeface="BentonSans-Medium"/>
                        </a:rPr>
                        <a:t>Medical Coverage</a:t>
                      </a:r>
                      <a:endParaRPr lang="en-US" sz="16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endParaRPr lang="en-US"/>
                    </a:p>
                  </a:txBody>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615298">
                <a:tc>
                  <a:txBody>
                    <a:bodyPr/>
                    <a:lstStyle/>
                    <a:p>
                      <a:pPr marL="0" marR="0" algn="ctr">
                        <a:spcBef>
                          <a:spcPts val="0"/>
                        </a:spcBef>
                        <a:spcAft>
                          <a:spcPts val="0"/>
                        </a:spcAft>
                      </a:pPr>
                      <a:endParaRPr lang="en-US" sz="14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Employee-Only </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 </a:t>
                      </a:r>
                      <a:r>
                        <a:rPr lang="en-US" sz="1200" b="0" i="0" dirty="0" smtClean="0">
                          <a:solidFill>
                            <a:schemeClr val="bg1"/>
                          </a:solidFill>
                          <a:latin typeface="BentonSans-Medium"/>
                          <a:ea typeface="Calibri"/>
                          <a:cs typeface="BentonSans-Medium"/>
                        </a:rPr>
                        <a:t>+ 1 </a:t>
                      </a:r>
                      <a:r>
                        <a:rPr lang="en-US" sz="1100" b="0" i="0" dirty="0" smtClean="0">
                          <a:solidFill>
                            <a:schemeClr val="bg1"/>
                          </a:solidFill>
                          <a:latin typeface="BentonSans-Medium"/>
                          <a:ea typeface="Calibri"/>
                          <a:cs typeface="BentonSans-Medium"/>
                        </a:rPr>
                        <a:t>(Spouse or Child)</a:t>
                      </a:r>
                      <a:endParaRPr lang="en-US" sz="11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 + Children</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Family</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410198">
                <a:tc>
                  <a:txBody>
                    <a:bodyPr/>
                    <a:lstStyle/>
                    <a:p>
                      <a:pPr marL="0" marR="0">
                        <a:spcBef>
                          <a:spcPts val="0"/>
                        </a:spcBef>
                        <a:spcAft>
                          <a:spcPts val="0"/>
                        </a:spcAft>
                      </a:pPr>
                      <a:r>
                        <a:rPr lang="en-US" sz="1200" b="0" i="0" dirty="0">
                          <a:latin typeface="BentonSans-Book"/>
                          <a:ea typeface="Calibri"/>
                          <a:cs typeface="BentonSans-Book"/>
                        </a:rPr>
                        <a:t>Employer Contribution to </a:t>
                      </a:r>
                      <a:r>
                        <a:rPr lang="en-US" sz="1200" b="0" i="0" dirty="0" smtClean="0">
                          <a:latin typeface="BentonSans-Book"/>
                          <a:ea typeface="Calibri"/>
                          <a:cs typeface="BentonSans-Book"/>
                        </a:rPr>
                        <a:t>HRA</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$1,000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latin typeface="BentonSans-Book"/>
                          <a:cs typeface="BentonSans-Book"/>
                        </a:rPr>
                        <a:t>$2,000</a:t>
                      </a:r>
                      <a:endParaRPr lang="en-US" sz="1200" b="0" i="0" dirty="0">
                        <a:latin typeface="BentonSans-Book"/>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$2,000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$2,000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07648">
                <a:tc>
                  <a:txBody>
                    <a:bodyPr/>
                    <a:lstStyle/>
                    <a:p>
                      <a:pPr marL="0" marR="0">
                        <a:spcBef>
                          <a:spcPts val="0"/>
                        </a:spcBef>
                        <a:spcAft>
                          <a:spcPts val="0"/>
                        </a:spcAft>
                      </a:pPr>
                      <a:r>
                        <a:rPr lang="en-US" sz="1200" b="0" i="0" dirty="0">
                          <a:latin typeface="BentonSans-Book"/>
                          <a:ea typeface="Calibri"/>
                          <a:cs typeface="BentonSans-Book"/>
                        </a:rPr>
                        <a:t>Deductible (in-network)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7648">
                <a:tc>
                  <a:txBody>
                    <a:bodyPr/>
                    <a:lstStyle/>
                    <a:p>
                      <a:pPr marL="0" marR="0">
                        <a:spcBef>
                          <a:spcPts val="0"/>
                        </a:spcBef>
                        <a:spcAft>
                          <a:spcPts val="0"/>
                        </a:spcAft>
                      </a:pPr>
                      <a:r>
                        <a:rPr lang="en-US" sz="1200" b="0" i="0" dirty="0">
                          <a:latin typeface="BentonSans-Book"/>
                          <a:ea typeface="Calibri"/>
                          <a:cs typeface="BentonSans-Book"/>
                        </a:rPr>
                        <a:t>Deductible (out-of-network)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$8,000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$8,000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$8,000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7648">
                <a:tc>
                  <a:txBody>
                    <a:bodyPr/>
                    <a:lstStyle/>
                    <a:p>
                      <a:pPr marL="0" marR="0">
                        <a:spcBef>
                          <a:spcPts val="0"/>
                        </a:spcBef>
                        <a:spcAft>
                          <a:spcPts val="0"/>
                        </a:spcAft>
                      </a:pPr>
                      <a:r>
                        <a:rPr lang="en-US" sz="1200" b="0" i="0" dirty="0">
                          <a:latin typeface="BentonSans-Book"/>
                          <a:ea typeface="Calibri"/>
                          <a:cs typeface="BentonSans-Book"/>
                        </a:rPr>
                        <a:t>Out-of-pocket </a:t>
                      </a:r>
                      <a:r>
                        <a:rPr lang="en-US" sz="1200" b="0" i="0" dirty="0" smtClean="0">
                          <a:latin typeface="BentonSans-Book"/>
                          <a:ea typeface="Calibri"/>
                          <a:cs typeface="BentonSans-Book"/>
                        </a:rPr>
                        <a:t>max** (in-network)</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$5,000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$10,000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$10,000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$10,000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0198">
                <a:tc>
                  <a:txBody>
                    <a:bodyPr/>
                    <a:lstStyle/>
                    <a:p>
                      <a:pPr marL="0" marR="0">
                        <a:spcBef>
                          <a:spcPts val="0"/>
                        </a:spcBef>
                        <a:spcAft>
                          <a:spcPts val="0"/>
                        </a:spcAft>
                      </a:pPr>
                      <a:r>
                        <a:rPr lang="en-US" sz="1200" b="0" i="0" dirty="0">
                          <a:latin typeface="BentonSans-Book"/>
                          <a:ea typeface="Calibri"/>
                          <a:cs typeface="BentonSans-Book"/>
                        </a:rPr>
                        <a:t>Out-of-pocket max (out-of-network)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$10,000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07648">
                <a:tc>
                  <a:txBody>
                    <a:bodyPr/>
                    <a:lstStyle/>
                    <a:p>
                      <a:pPr marL="0" marR="0">
                        <a:spcBef>
                          <a:spcPts val="0"/>
                        </a:spcBef>
                        <a:spcAft>
                          <a:spcPts val="0"/>
                        </a:spcAft>
                      </a:pPr>
                      <a:r>
                        <a:rPr lang="en-US" sz="1200" b="0" i="0" dirty="0">
                          <a:latin typeface="BentonSans-Book"/>
                          <a:ea typeface="Calibri"/>
                          <a:cs typeface="BentonSans-Book"/>
                        </a:rPr>
                        <a:t>Coinsurance (in-network</a:t>
                      </a:r>
                      <a:r>
                        <a:rPr lang="en-US" sz="1200" b="0" i="0" dirty="0" smtClean="0">
                          <a:latin typeface="BentonSans-Book"/>
                          <a:ea typeface="Calibri"/>
                          <a:cs typeface="BentonSans-Book"/>
                        </a:rPr>
                        <a:t>)</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07648">
                <a:tc>
                  <a:txBody>
                    <a:bodyPr/>
                    <a:lstStyle/>
                    <a:p>
                      <a:pPr marL="0" marR="0">
                        <a:spcBef>
                          <a:spcPts val="0"/>
                        </a:spcBef>
                        <a:spcAft>
                          <a:spcPts val="0"/>
                        </a:spcAft>
                      </a:pPr>
                      <a:r>
                        <a:rPr lang="en-US" sz="1200" b="0" i="0" dirty="0">
                          <a:latin typeface="BentonSans-Book"/>
                          <a:ea typeface="Calibri"/>
                          <a:cs typeface="BentonSans-Book"/>
                        </a:rPr>
                        <a:t>Coinsurance </a:t>
                      </a:r>
                      <a:r>
                        <a:rPr lang="en-US" sz="1100" b="0" i="0" dirty="0">
                          <a:latin typeface="BentonSans-Book"/>
                          <a:ea typeface="Calibri"/>
                          <a:cs typeface="BentonSans-Book"/>
                        </a:rPr>
                        <a:t>(out-of-network</a:t>
                      </a:r>
                      <a:r>
                        <a:rPr lang="en-US" sz="1100" b="0" i="0" dirty="0" smtClean="0">
                          <a:latin typeface="BentonSans-Book"/>
                          <a:ea typeface="Calibri"/>
                          <a:cs typeface="BentonSans-Book"/>
                        </a:rPr>
                        <a:t>)*</a:t>
                      </a:r>
                      <a:endParaRPr lang="en-US" sz="11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a:t>
                      </a:r>
                      <a:r>
                        <a:rPr lang="en-US" sz="1200" b="0" i="0" dirty="0" smtClean="0">
                          <a:latin typeface="BentonSans-Book"/>
                          <a:ea typeface="Calibri"/>
                          <a:cs typeface="BentonSans-Book"/>
                        </a:rPr>
                        <a:t>%</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a:t>
                      </a:r>
                      <a:r>
                        <a:rPr lang="en-US" sz="1200" b="0" i="0" dirty="0" smtClean="0">
                          <a:latin typeface="BentonSans-Book"/>
                          <a:ea typeface="Calibri"/>
                          <a:cs typeface="BentonSans-Book"/>
                        </a:rPr>
                        <a:t>%</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a:t>
                      </a:r>
                      <a:r>
                        <a:rPr lang="en-US" sz="1200" b="0" i="0" dirty="0" smtClean="0">
                          <a:latin typeface="BentonSans-Book"/>
                          <a:ea typeface="Calibri"/>
                          <a:cs typeface="BentonSans-Book"/>
                        </a:rPr>
                        <a:t>%</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a:t>
                      </a:r>
                      <a:r>
                        <a:rPr lang="en-US" sz="1200" b="0" i="0" dirty="0" smtClean="0">
                          <a:latin typeface="BentonSans-Book"/>
                          <a:ea typeface="Calibri"/>
                          <a:cs typeface="BentonSans-Book"/>
                        </a:rPr>
                        <a:t>%</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nvPr>
        </p:nvGraphicFramePr>
        <p:xfrm>
          <a:off x="6166950" y="1676400"/>
          <a:ext cx="2824650" cy="3063242"/>
        </p:xfrm>
        <a:graphic>
          <a:graphicData uri="http://schemas.openxmlformats.org/drawingml/2006/table">
            <a:tbl>
              <a:tblPr/>
              <a:tblGrid>
                <a:gridCol w="1371600">
                  <a:extLst>
                    <a:ext uri="{9D8B030D-6E8A-4147-A177-3AD203B41FA5}">
                      <a16:colId xmlns:a16="http://schemas.microsoft.com/office/drawing/2014/main" val="20000"/>
                    </a:ext>
                  </a:extLst>
                </a:gridCol>
                <a:gridCol w="1453050">
                  <a:extLst>
                    <a:ext uri="{9D8B030D-6E8A-4147-A177-3AD203B41FA5}">
                      <a16:colId xmlns:a16="http://schemas.microsoft.com/office/drawing/2014/main" val="20001"/>
                    </a:ext>
                  </a:extLst>
                </a:gridCol>
              </a:tblGrid>
              <a:tr h="228600">
                <a:tc gridSpan="2">
                  <a:txBody>
                    <a:bodyPr/>
                    <a:lstStyle/>
                    <a:p>
                      <a:pPr marL="0" marR="0" algn="ctr">
                        <a:spcBef>
                          <a:spcPts val="0"/>
                        </a:spcBef>
                        <a:spcAft>
                          <a:spcPts val="0"/>
                        </a:spcAft>
                      </a:pPr>
                      <a:r>
                        <a:rPr lang="en-US" sz="1600" b="1" i="0" dirty="0" smtClean="0">
                          <a:solidFill>
                            <a:schemeClr val="bg1"/>
                          </a:solidFill>
                          <a:latin typeface="BentonSans-Bold"/>
                          <a:ea typeface="Calibri"/>
                          <a:cs typeface="BentonSans-Bold"/>
                        </a:rPr>
                        <a:t>Prescription Coverage</a:t>
                      </a:r>
                      <a:endParaRPr lang="en-US" sz="1600" b="1" i="0" dirty="0">
                        <a:solidFill>
                          <a:schemeClr val="bg1"/>
                        </a:solidFill>
                        <a:latin typeface="BentonSans-Bold"/>
                        <a:ea typeface="Calibri"/>
                        <a:cs typeface="BentonSans-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endParaRPr lang="en-US"/>
                    </a:p>
                  </a:txBody>
                  <a:tcPr/>
                </a:tc>
                <a:extLst>
                  <a:ext uri="{0D108BD9-81ED-4DB2-BD59-A6C34878D82A}">
                    <a16:rowId xmlns:a16="http://schemas.microsoft.com/office/drawing/2014/main" val="10000"/>
                  </a:ext>
                </a:extLst>
              </a:tr>
              <a:tr h="442195">
                <a:tc>
                  <a:txBody>
                    <a:bodyPr/>
                    <a:lstStyle/>
                    <a:p>
                      <a:pPr marL="0" marR="0" algn="ctr">
                        <a:spcBef>
                          <a:spcPts val="0"/>
                        </a:spcBef>
                        <a:spcAft>
                          <a:spcPts val="0"/>
                        </a:spcAft>
                      </a:pPr>
                      <a:r>
                        <a:rPr lang="en-US" sz="1200" b="1" i="0" dirty="0">
                          <a:solidFill>
                            <a:srgbClr val="FFFFFF"/>
                          </a:solidFill>
                          <a:latin typeface="BentonSans-Bold"/>
                          <a:ea typeface="Calibri"/>
                          <a:cs typeface="BentonSans-Bold"/>
                        </a:rPr>
                        <a:t>Tier</a:t>
                      </a:r>
                      <a:endParaRPr lang="en-US" sz="1200" b="1" i="0" dirty="0">
                        <a:latin typeface="BentonSans-Bold"/>
                        <a:ea typeface="Calibri"/>
                        <a:cs typeface="BentonSans-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1" i="0" dirty="0">
                          <a:solidFill>
                            <a:srgbClr val="FFFFFF"/>
                          </a:solidFill>
                          <a:latin typeface="BentonSans-Bold"/>
                          <a:ea typeface="Calibri"/>
                          <a:cs typeface="BentonSans-Bold"/>
                        </a:rPr>
                        <a:t>Member Responsibility</a:t>
                      </a:r>
                      <a:endParaRPr lang="en-US" sz="1200" b="1" i="0" dirty="0">
                        <a:latin typeface="BentonSans-Bold"/>
                        <a:ea typeface="Calibri"/>
                        <a:cs typeface="BentonSans-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271347">
                <a:tc>
                  <a:txBody>
                    <a:bodyPr/>
                    <a:lstStyle/>
                    <a:p>
                      <a:pPr marL="0" marR="0" algn="ctr">
                        <a:spcBef>
                          <a:spcPts val="0"/>
                        </a:spcBef>
                        <a:spcAft>
                          <a:spcPts val="0"/>
                        </a:spcAft>
                      </a:pPr>
                      <a:r>
                        <a:rPr lang="en-US" sz="1100" b="0" i="0" dirty="0">
                          <a:latin typeface="BentonSans-Book"/>
                          <a:ea typeface="Calibri"/>
                          <a:cs typeface="BentonSans-Book"/>
                        </a:rPr>
                        <a:t>Generic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1347">
                <a:tc>
                  <a:txBody>
                    <a:bodyPr/>
                    <a:lstStyle/>
                    <a:p>
                      <a:pPr marL="0" marR="0" algn="ctr">
                        <a:spcBef>
                          <a:spcPts val="0"/>
                        </a:spcBef>
                        <a:spcAft>
                          <a:spcPts val="0"/>
                        </a:spcAft>
                      </a:pPr>
                      <a:r>
                        <a:rPr lang="en-US" sz="1100" b="0" i="0" dirty="0">
                          <a:latin typeface="BentonSans-Book"/>
                          <a:ea typeface="Calibri"/>
                          <a:cs typeface="BentonSans-Book"/>
                        </a:rPr>
                        <a:t>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1347">
                <a:tc>
                  <a:txBody>
                    <a:bodyPr/>
                    <a:lstStyle/>
                    <a:p>
                      <a:pPr marL="0" marR="0" algn="ctr">
                        <a:spcBef>
                          <a:spcPts val="0"/>
                        </a:spcBef>
                        <a:spcAft>
                          <a:spcPts val="0"/>
                        </a:spcAft>
                      </a:pPr>
                      <a:r>
                        <a:rPr lang="en-US" sz="1100" b="0" i="0" dirty="0">
                          <a:latin typeface="BentonSans-Book"/>
                          <a:ea typeface="Calibri"/>
                          <a:cs typeface="BentonSans-Book"/>
                        </a:rPr>
                        <a:t>Non-Preferred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65% up to $80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1347">
                <a:tc>
                  <a:txBody>
                    <a:bodyPr/>
                    <a:lstStyle/>
                    <a:p>
                      <a:pPr marL="0" marR="0" algn="ctr">
                        <a:spcBef>
                          <a:spcPts val="0"/>
                        </a:spcBef>
                        <a:spcAft>
                          <a:spcPts val="0"/>
                        </a:spcAft>
                      </a:pPr>
                      <a:r>
                        <a:rPr lang="en-US" sz="1100" b="0" i="0" dirty="0">
                          <a:latin typeface="BentonSans-Book"/>
                          <a:ea typeface="Calibri"/>
                          <a:cs typeface="BentonSans-Book"/>
                        </a:rPr>
                        <a:t>Specialty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06431">
                <a:tc gridSpan="2">
                  <a:txBody>
                    <a:bodyPr/>
                    <a:lstStyle/>
                    <a:p>
                      <a:pPr marL="0" marR="0" algn="ctr">
                        <a:spcBef>
                          <a:spcPts val="0"/>
                        </a:spcBef>
                        <a:spcAft>
                          <a:spcPts val="0"/>
                        </a:spcAft>
                      </a:pPr>
                      <a:r>
                        <a:rPr lang="en-US" sz="1100" b="0" i="0" dirty="0">
                          <a:latin typeface="BentonSans-Book"/>
                          <a:ea typeface="Calibri"/>
                          <a:cs typeface="BentonSans-Book"/>
                        </a:rPr>
                        <a:t>Once you pay $</a:t>
                      </a:r>
                      <a:r>
                        <a:rPr lang="en-US" sz="1100" b="0" i="0" dirty="0" smtClean="0">
                          <a:latin typeface="BentonSans-Book"/>
                          <a:ea typeface="Calibri"/>
                          <a:cs typeface="BentonSans-Book"/>
                        </a:rPr>
                        <a:t>1,500:</a:t>
                      </a:r>
                      <a:r>
                        <a:rPr lang="en-US" sz="1100" b="0" i="0" baseline="0" dirty="0" smtClean="0">
                          <a:latin typeface="BentonSans-Book"/>
                          <a:ea typeface="Calibri"/>
                          <a:cs typeface="BentonSans-Book"/>
                        </a:rPr>
                        <a:t> </a:t>
                      </a:r>
                      <a:endParaRPr lang="en-US" sz="1100" b="0"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hMerge="1">
                  <a:txBody>
                    <a:bodyPr/>
                    <a:lstStyle/>
                    <a:p>
                      <a:endParaRPr lang="en-US"/>
                    </a:p>
                  </a:txBody>
                  <a:tcPr/>
                </a:tc>
                <a:extLst>
                  <a:ext uri="{0D108BD9-81ED-4DB2-BD59-A6C34878D82A}">
                    <a16:rowId xmlns:a16="http://schemas.microsoft.com/office/drawing/2014/main" val="10006"/>
                  </a:ext>
                </a:extLst>
              </a:tr>
              <a:tr h="271347">
                <a:tc>
                  <a:txBody>
                    <a:bodyPr/>
                    <a:lstStyle/>
                    <a:p>
                      <a:pPr marL="0" marR="0" algn="ctr">
                        <a:spcBef>
                          <a:spcPts val="0"/>
                        </a:spcBef>
                        <a:spcAft>
                          <a:spcPts val="0"/>
                        </a:spcAft>
                      </a:pPr>
                      <a:r>
                        <a:rPr lang="en-US" sz="1100" b="0" i="0" dirty="0">
                          <a:latin typeface="BentonSans-Book"/>
                          <a:ea typeface="Calibri"/>
                          <a:cs typeface="BentonSans-Book"/>
                        </a:rPr>
                        <a:t>Generic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1347">
                <a:tc>
                  <a:txBody>
                    <a:bodyPr/>
                    <a:lstStyle/>
                    <a:p>
                      <a:pPr marL="0" marR="0" algn="ctr">
                        <a:spcBef>
                          <a:spcPts val="0"/>
                        </a:spcBef>
                        <a:spcAft>
                          <a:spcPts val="0"/>
                        </a:spcAft>
                      </a:pPr>
                      <a:r>
                        <a:rPr lang="en-US" sz="1100" b="0" i="0" dirty="0">
                          <a:latin typeface="BentonSans-Book"/>
                          <a:ea typeface="Calibri"/>
                          <a:cs typeface="BentonSans-Book"/>
                        </a:rPr>
                        <a:t>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$20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1347">
                <a:tc>
                  <a:txBody>
                    <a:bodyPr/>
                    <a:lstStyle/>
                    <a:p>
                      <a:pPr marL="0" marR="0" algn="ctr">
                        <a:spcBef>
                          <a:spcPts val="0"/>
                        </a:spcBef>
                        <a:spcAft>
                          <a:spcPts val="0"/>
                        </a:spcAft>
                      </a:pPr>
                      <a:r>
                        <a:rPr lang="en-US" sz="1100" b="0" i="0" dirty="0">
                          <a:latin typeface="BentonSans-Book"/>
                          <a:ea typeface="Calibri"/>
                          <a:cs typeface="BentonSans-Book"/>
                        </a:rPr>
                        <a:t>Non-Preferred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$40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1347">
                <a:tc>
                  <a:txBody>
                    <a:bodyPr/>
                    <a:lstStyle/>
                    <a:p>
                      <a:pPr marL="0" marR="0" algn="ctr">
                        <a:spcBef>
                          <a:spcPts val="0"/>
                        </a:spcBef>
                        <a:spcAft>
                          <a:spcPts val="0"/>
                        </a:spcAft>
                      </a:pPr>
                      <a:r>
                        <a:rPr lang="en-US" sz="1100" b="0" i="0" dirty="0">
                          <a:latin typeface="BentonSans-Book"/>
                          <a:ea typeface="Calibri"/>
                          <a:cs typeface="BentonSans-Book"/>
                        </a:rPr>
                        <a:t>Specialty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$40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pic>
        <p:nvPicPr>
          <p:cNvPr id="7" name="Picture 6"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76200"/>
            <a:ext cx="9144000" cy="1569323"/>
          </a:xfrm>
          <a:prstGeom prst="rect">
            <a:avLst/>
          </a:prstGeom>
        </p:spPr>
      </p:pic>
      <p:sp>
        <p:nvSpPr>
          <p:cNvPr id="9" name="Title 1"/>
          <p:cNvSpPr txBox="1">
            <a:spLocks/>
          </p:cNvSpPr>
          <p:nvPr/>
        </p:nvSpPr>
        <p:spPr>
          <a:xfrm>
            <a:off x="457200" y="472361"/>
            <a:ext cx="8229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000" dirty="0" smtClean="0">
                <a:solidFill>
                  <a:srgbClr val="FFFFFF"/>
                </a:solidFill>
                <a:latin typeface="BentonSans-Bold"/>
                <a:cs typeface="BentonSans-Bold"/>
              </a:rPr>
              <a:t>Pelican HRA1000</a:t>
            </a:r>
            <a:endParaRPr lang="en-US" sz="4000" dirty="0">
              <a:solidFill>
                <a:srgbClr val="FFFFFF"/>
              </a:solidFill>
              <a:latin typeface="BentonSans-Bold"/>
              <a:cs typeface="BentonSans-Bold"/>
            </a:endParaRPr>
          </a:p>
        </p:txBody>
      </p:sp>
      <p:sp>
        <p:nvSpPr>
          <p:cNvPr id="10" name="Rectangle 9"/>
          <p:cNvSpPr/>
          <p:nvPr/>
        </p:nvSpPr>
        <p:spPr>
          <a:xfrm>
            <a:off x="228600" y="5177135"/>
            <a:ext cx="8610600" cy="1569660"/>
          </a:xfrm>
          <a:prstGeom prst="rect">
            <a:avLst/>
          </a:prstGeom>
        </p:spPr>
        <p:txBody>
          <a:bodyPr wrap="square">
            <a:spAutoFit/>
          </a:bodyPr>
          <a:lstStyle/>
          <a:p>
            <a:r>
              <a:rPr lang="en-US" sz="1200" b="1" dirty="0" smtClean="0">
                <a:solidFill>
                  <a:prstClr val="black">
                    <a:lumMod val="75000"/>
                    <a:lumOff val="25000"/>
                  </a:prstClr>
                </a:solidFill>
                <a:latin typeface="BentonSans-Book"/>
                <a:cs typeface="BentonSans-Book"/>
              </a:rPr>
              <a:t>*Coinsurance for out-of-network charges - Eligible expenses are reimbursed in accordance with a fee schedule of maximum allowable charges, not billed charges. Once </a:t>
            </a:r>
            <a:r>
              <a:rPr lang="en-US" sz="1200" b="1" dirty="0">
                <a:solidFill>
                  <a:prstClr val="black">
                    <a:lumMod val="75000"/>
                    <a:lumOff val="25000"/>
                  </a:prstClr>
                </a:solidFill>
                <a:latin typeface="BentonSans-Book"/>
                <a:cs typeface="BentonSans-Book"/>
              </a:rPr>
              <a:t>a member’s deductible </a:t>
            </a:r>
            <a:r>
              <a:rPr lang="en-US" sz="1200" b="1" dirty="0" smtClean="0">
                <a:solidFill>
                  <a:prstClr val="black">
                    <a:lumMod val="75000"/>
                    <a:lumOff val="25000"/>
                  </a:prstClr>
                </a:solidFill>
                <a:latin typeface="BentonSans-Book"/>
                <a:cs typeface="BentonSans-Book"/>
              </a:rPr>
              <a:t>for allowable charges is </a:t>
            </a:r>
            <a:r>
              <a:rPr lang="en-US" sz="1200" b="1" dirty="0">
                <a:solidFill>
                  <a:prstClr val="black">
                    <a:lumMod val="75000"/>
                    <a:lumOff val="25000"/>
                  </a:prstClr>
                </a:solidFill>
                <a:latin typeface="BentonSans-Book"/>
                <a:cs typeface="BentonSans-Book"/>
              </a:rPr>
              <a:t>met, he or she will pay 40% of the allowable charge, plus 100% of the difference between the allowable charge and billed </a:t>
            </a:r>
            <a:r>
              <a:rPr lang="en-US" sz="1200" b="1" dirty="0" smtClean="0">
                <a:solidFill>
                  <a:prstClr val="black">
                    <a:lumMod val="75000"/>
                    <a:lumOff val="25000"/>
                  </a:prstClr>
                </a:solidFill>
                <a:latin typeface="BentonSans-Book"/>
                <a:cs typeface="BentonSans-Book"/>
              </a:rPr>
              <a:t>amount. </a:t>
            </a:r>
          </a:p>
          <a:p>
            <a:endParaRPr lang="en-US" sz="1200" b="1" dirty="0">
              <a:solidFill>
                <a:prstClr val="black">
                  <a:lumMod val="75000"/>
                  <a:lumOff val="25000"/>
                </a:prstClr>
              </a:solidFill>
              <a:latin typeface="BentonSans-Book"/>
              <a:cs typeface="BentonSans-Book"/>
            </a:endParaRPr>
          </a:p>
          <a:p>
            <a:r>
              <a:rPr lang="en-US" sz="1200" b="1" dirty="0">
                <a:solidFill>
                  <a:prstClr val="black">
                    <a:lumMod val="75000"/>
                    <a:lumOff val="25000"/>
                  </a:prstClr>
                </a:solidFill>
                <a:latin typeface="BentonSans-Book"/>
                <a:cs typeface="BentonSans-Book"/>
              </a:rPr>
              <a:t>** Coinsurance amounts, deductibles and prescription drug co-payments apply to the member’s out-of-pocket maximum.</a:t>
            </a:r>
          </a:p>
          <a:p>
            <a:endParaRPr lang="en-US" sz="1200" b="1" dirty="0">
              <a:solidFill>
                <a:prstClr val="black">
                  <a:lumMod val="65000"/>
                  <a:lumOff val="35000"/>
                </a:prstClr>
              </a:solidFill>
              <a:latin typeface="BentonSans-Book"/>
              <a:cs typeface="BentonSans-Book"/>
            </a:endParaRPr>
          </a:p>
        </p:txBody>
      </p:sp>
    </p:spTree>
    <p:extLst>
      <p:ext uri="{BB962C8B-B14F-4D97-AF65-F5344CB8AC3E}">
        <p14:creationId xmlns:p14="http://schemas.microsoft.com/office/powerpoint/2010/main" val="3818043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normAutofit/>
          </a:bodyPr>
          <a:lstStyle/>
          <a:p>
            <a:r>
              <a:rPr lang="en-US" dirty="0" smtClean="0">
                <a:latin typeface="BentonSans-Bold"/>
                <a:cs typeface="BentonSans-Bold"/>
              </a:rPr>
              <a:t>Pelican HSA775</a:t>
            </a:r>
            <a:endParaRPr lang="en-US" dirty="0">
              <a:latin typeface="BentonSans-Bold"/>
              <a:cs typeface="BentonSans-Bold"/>
            </a:endParaRPr>
          </a:p>
        </p:txBody>
      </p:sp>
      <p:sp>
        <p:nvSpPr>
          <p:cNvPr id="3" name="Content Placeholder 2"/>
          <p:cNvSpPr>
            <a:spLocks noGrp="1"/>
          </p:cNvSpPr>
          <p:nvPr>
            <p:ph idx="1"/>
          </p:nvPr>
        </p:nvSpPr>
        <p:spPr>
          <a:xfrm>
            <a:off x="457200" y="1036637"/>
            <a:ext cx="8229600" cy="4449763"/>
          </a:xfrm>
        </p:spPr>
        <p:txBody>
          <a:bodyPr>
            <a:noAutofit/>
          </a:bodyPr>
          <a:lstStyle/>
          <a:p>
            <a:r>
              <a:rPr lang="en-US" sz="2200" dirty="0" smtClean="0">
                <a:solidFill>
                  <a:schemeClr val="tx1">
                    <a:lumMod val="75000"/>
                    <a:lumOff val="25000"/>
                  </a:schemeClr>
                </a:solidFill>
                <a:latin typeface="BentonSans-Book"/>
                <a:cs typeface="BentonSans-Book"/>
              </a:rPr>
              <a:t>The Pelican HSA775 offers our lowest premium in addition to a health savings account funded by both employers and employees.  Employers contribute $200, then match any employee contributions up to $575.  Employees can contribute additional funds on a pre-tax basis, up to $3,400 for an individual and $6,750 for a family, to cover out-of-pocket medical and pharmacy costs. </a:t>
            </a:r>
          </a:p>
          <a:p>
            <a:endParaRPr lang="en-US" sz="2200" dirty="0" smtClean="0">
              <a:solidFill>
                <a:schemeClr val="tx1">
                  <a:lumMod val="75000"/>
                  <a:lumOff val="25000"/>
                </a:schemeClr>
              </a:solidFill>
              <a:latin typeface="BentonSans-Book"/>
              <a:cs typeface="BentonSans-Book"/>
            </a:endParaRPr>
          </a:p>
          <a:p>
            <a:r>
              <a:rPr lang="en-US" sz="2200" dirty="0" smtClean="0">
                <a:solidFill>
                  <a:schemeClr val="tx1">
                    <a:lumMod val="75000"/>
                    <a:lumOff val="25000"/>
                  </a:schemeClr>
                </a:solidFill>
                <a:latin typeface="BentonSans-Book"/>
                <a:cs typeface="BentonSans-Book"/>
              </a:rPr>
              <a:t>Unused funds accrue every year with no limit. Unlike the HRA option, the money in an HSA is owned by the member even if he or she changes jobs or retires.</a:t>
            </a:r>
          </a:p>
          <a:p>
            <a:endParaRPr lang="en-US" sz="2400" dirty="0" smtClean="0">
              <a:solidFill>
                <a:schemeClr val="tx1">
                  <a:lumMod val="65000"/>
                  <a:lumOff val="35000"/>
                </a:schemeClr>
              </a:solidFill>
              <a:latin typeface="BentonSans-Book"/>
              <a:cs typeface="BentonSans-Book"/>
            </a:endParaRPr>
          </a:p>
          <a:p>
            <a:endParaRPr lang="en-US" sz="2400" dirty="0" smtClean="0">
              <a:solidFill>
                <a:schemeClr val="tx1"/>
              </a:solidFill>
              <a:latin typeface="BentonSans-Book"/>
              <a:cs typeface="BentonSans-Book"/>
            </a:endParaRPr>
          </a:p>
          <a:p>
            <a:endParaRPr lang="en-US" sz="2400" b="1" dirty="0" smtClean="0">
              <a:solidFill>
                <a:schemeClr val="bg1"/>
              </a:solidFill>
              <a:latin typeface="BentonSans-Bold"/>
              <a:cs typeface="BentonSans-Bold"/>
            </a:endParaRPr>
          </a:p>
          <a:p>
            <a:r>
              <a:rPr lang="en-US" sz="2400" b="1" dirty="0" smtClean="0">
                <a:solidFill>
                  <a:schemeClr val="bg1"/>
                </a:solidFill>
                <a:latin typeface="BentonSans-Bold"/>
                <a:cs typeface="BentonSans-Bold"/>
              </a:rPr>
              <a:t>This plan is available to Active Employees only.</a:t>
            </a:r>
          </a:p>
          <a:p>
            <a:r>
              <a:rPr lang="en-US" sz="2400" b="1" dirty="0" smtClean="0">
                <a:solidFill>
                  <a:schemeClr val="tx1"/>
                </a:solidFill>
                <a:latin typeface="BentonSans-Book"/>
                <a:cs typeface="BentonSans-Book"/>
              </a:rPr>
              <a:t>  </a:t>
            </a:r>
          </a:p>
          <a:p>
            <a:endParaRPr lang="en-US" sz="2400" dirty="0">
              <a:solidFill>
                <a:schemeClr val="tx1"/>
              </a:solidFill>
              <a:latin typeface="BentonSans-Book"/>
              <a:cs typeface="BentonSans-Book"/>
            </a:endParaRPr>
          </a:p>
        </p:txBody>
      </p:sp>
    </p:spTree>
    <p:extLst>
      <p:ext uri="{BB962C8B-B14F-4D97-AF65-F5344CB8AC3E}">
        <p14:creationId xmlns:p14="http://schemas.microsoft.com/office/powerpoint/2010/main" val="854897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8" name="Picture 7"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45323"/>
            <a:ext cx="9144000" cy="1569323"/>
          </a:xfrm>
          <a:prstGeom prst="rect">
            <a:avLst/>
          </a:prstGeom>
        </p:spPr>
      </p:pic>
      <p:sp>
        <p:nvSpPr>
          <p:cNvPr id="2" name="Title 1"/>
          <p:cNvSpPr>
            <a:spLocks noGrp="1"/>
          </p:cNvSpPr>
          <p:nvPr>
            <p:ph type="title"/>
          </p:nvPr>
        </p:nvSpPr>
        <p:spPr>
          <a:xfrm>
            <a:off x="457200" y="503238"/>
            <a:ext cx="8229600" cy="868362"/>
          </a:xfrm>
        </p:spPr>
        <p:txBody>
          <a:bodyPr>
            <a:normAutofit/>
          </a:bodyPr>
          <a:lstStyle/>
          <a:p>
            <a:r>
              <a:rPr lang="en-US" sz="4000" dirty="0" smtClean="0">
                <a:solidFill>
                  <a:srgbClr val="FFFFFF"/>
                </a:solidFill>
                <a:latin typeface="BentonSans-Bold"/>
                <a:cs typeface="BentonSans-Bold"/>
              </a:rPr>
              <a:t>Pelican HSA775 </a:t>
            </a:r>
            <a:r>
              <a:rPr lang="en-US" sz="1800" dirty="0" smtClean="0">
                <a:solidFill>
                  <a:srgbClr val="FFFFFF"/>
                </a:solidFill>
                <a:latin typeface="BentonSans-Bold"/>
                <a:cs typeface="BentonSans-Bold"/>
              </a:rPr>
              <a:t>(Active Employees only)</a:t>
            </a:r>
            <a:endParaRPr lang="en-US" sz="4000" dirty="0">
              <a:solidFill>
                <a:srgbClr val="FFFFFF"/>
              </a:solidFill>
              <a:latin typeface="BentonSans-Bold"/>
              <a:cs typeface="BentonSans-Bold"/>
            </a:endParaRPr>
          </a:p>
        </p:txBody>
      </p:sp>
      <p:graphicFrame>
        <p:nvGraphicFramePr>
          <p:cNvPr id="4" name="Table 3"/>
          <p:cNvGraphicFramePr>
            <a:graphicFrameLocks noGrp="1"/>
          </p:cNvGraphicFramePr>
          <p:nvPr>
            <p:extLst/>
          </p:nvPr>
        </p:nvGraphicFramePr>
        <p:xfrm>
          <a:off x="152400" y="1600200"/>
          <a:ext cx="5648988" cy="3800844"/>
        </p:xfrm>
        <a:graphic>
          <a:graphicData uri="http://schemas.openxmlformats.org/drawingml/2006/table">
            <a:tbl>
              <a:tblPr/>
              <a:tblGrid>
                <a:gridCol w="1905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695988">
                  <a:extLst>
                    <a:ext uri="{9D8B030D-6E8A-4147-A177-3AD203B41FA5}">
                      <a16:colId xmlns:a16="http://schemas.microsoft.com/office/drawing/2014/main" val="20004"/>
                    </a:ext>
                  </a:extLst>
                </a:gridCol>
              </a:tblGrid>
              <a:tr h="316997">
                <a:tc gridSpan="5">
                  <a:txBody>
                    <a:bodyPr/>
                    <a:lstStyle/>
                    <a:p>
                      <a:pPr marL="0" marR="0" algn="ctr">
                        <a:spcBef>
                          <a:spcPts val="0"/>
                        </a:spcBef>
                        <a:spcAft>
                          <a:spcPts val="0"/>
                        </a:spcAft>
                      </a:pPr>
                      <a:r>
                        <a:rPr lang="en-US" sz="1600" b="0" i="0" dirty="0" smtClean="0">
                          <a:solidFill>
                            <a:schemeClr val="bg1"/>
                          </a:solidFill>
                          <a:latin typeface="BentonSans-Medium"/>
                          <a:ea typeface="Calibri"/>
                          <a:cs typeface="BentonSans-Medium"/>
                        </a:rPr>
                        <a:t>Medical Coverage</a:t>
                      </a:r>
                      <a:endParaRPr lang="en-US" sz="16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244">
                <a:tc>
                  <a:txBody>
                    <a:bodyPr/>
                    <a:lstStyle/>
                    <a:p>
                      <a:pPr marL="0" marR="0" algn="ctr">
                        <a:spcBef>
                          <a:spcPts val="0"/>
                        </a:spcBef>
                        <a:spcAft>
                          <a:spcPts val="0"/>
                        </a:spcAft>
                      </a:pPr>
                      <a:endParaRPr lang="en-US" sz="14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100" b="0" i="0" dirty="0" smtClean="0">
                          <a:solidFill>
                            <a:schemeClr val="bg1"/>
                          </a:solidFill>
                          <a:latin typeface="BentonSans-Medium"/>
                          <a:ea typeface="Calibri"/>
                          <a:cs typeface="BentonSans-Medium"/>
                        </a:rPr>
                        <a:t>Employee -Only </a:t>
                      </a:r>
                      <a:endParaRPr lang="en-US" sz="11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smtClean="0">
                          <a:solidFill>
                            <a:schemeClr val="bg1"/>
                          </a:solidFill>
                          <a:latin typeface="BentonSans-Medium"/>
                          <a:ea typeface="Calibri"/>
                          <a:cs typeface="BentonSans-Medium"/>
                        </a:rPr>
                        <a:t>Employee + 1</a:t>
                      </a:r>
                      <a:r>
                        <a:rPr lang="en-US" sz="1400" b="0" i="0" dirty="0" smtClean="0">
                          <a:solidFill>
                            <a:schemeClr val="bg1"/>
                          </a:solidFill>
                          <a:latin typeface="BentonSans-Medium"/>
                          <a:ea typeface="Calibri"/>
                          <a:cs typeface="BentonSans-Medium"/>
                        </a:rPr>
                        <a:t> </a:t>
                      </a:r>
                      <a:r>
                        <a:rPr lang="en-US" sz="1100" b="0" i="0" dirty="0" smtClean="0">
                          <a:solidFill>
                            <a:schemeClr val="bg1"/>
                          </a:solidFill>
                          <a:latin typeface="BentonSans-Medium"/>
                          <a:ea typeface="Calibri"/>
                          <a:cs typeface="BentonSans-Medium"/>
                        </a:rPr>
                        <a:t>(Spouse or Child)</a:t>
                      </a:r>
                      <a:endParaRPr lang="en-US" sz="11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 + Children</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Family</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475496">
                <a:tc>
                  <a:txBody>
                    <a:bodyPr/>
                    <a:lstStyle/>
                    <a:p>
                      <a:pPr marL="0" marR="0">
                        <a:spcBef>
                          <a:spcPts val="0"/>
                        </a:spcBef>
                        <a:spcAft>
                          <a:spcPts val="0"/>
                        </a:spcAft>
                      </a:pPr>
                      <a:r>
                        <a:rPr lang="en-US" sz="1200" b="0" i="0" dirty="0">
                          <a:latin typeface="BentonSans-Book"/>
                          <a:ea typeface="Calibri"/>
                          <a:cs typeface="BentonSans-Book"/>
                        </a:rPr>
                        <a:t>Employer Contribution to </a:t>
                      </a:r>
                      <a:r>
                        <a:rPr lang="en-US" sz="1200" b="0" i="0" dirty="0" smtClean="0">
                          <a:latin typeface="BentonSans-Book"/>
                          <a:ea typeface="Calibri"/>
                          <a:cs typeface="BentonSans-Book"/>
                        </a:rPr>
                        <a:t>HSA (monthly)</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algn="ctr">
                        <a:spcBef>
                          <a:spcPts val="0"/>
                        </a:spcBef>
                        <a:spcAft>
                          <a:spcPts val="0"/>
                        </a:spcAft>
                      </a:pPr>
                      <a:r>
                        <a:rPr lang="en-US" sz="1200" b="0" i="0" kern="1200" dirty="0" smtClean="0">
                          <a:solidFill>
                            <a:schemeClr val="tx1"/>
                          </a:solidFill>
                          <a:latin typeface="BentonSans-Book"/>
                          <a:ea typeface="+mn-ea"/>
                          <a:cs typeface="BentonSans-Book"/>
                        </a:rPr>
                        <a:t>$200 initial, plus up to $575 more dollar-for-dollar match of employee contributions </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56622">
                <a:tc>
                  <a:txBody>
                    <a:bodyPr/>
                    <a:lstStyle/>
                    <a:p>
                      <a:pPr marL="0" marR="0">
                        <a:spcBef>
                          <a:spcPts val="0"/>
                        </a:spcBef>
                        <a:spcAft>
                          <a:spcPts val="0"/>
                        </a:spcAft>
                      </a:pPr>
                      <a:r>
                        <a:rPr lang="en-US" sz="1200" b="0" i="0" dirty="0">
                          <a:latin typeface="BentonSans-Book"/>
                          <a:ea typeface="Calibri"/>
                          <a:cs typeface="BentonSans-Book"/>
                        </a:rPr>
                        <a:t>Deductible (in-network)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6622">
                <a:tc>
                  <a:txBody>
                    <a:bodyPr/>
                    <a:lstStyle/>
                    <a:p>
                      <a:pPr marL="0" marR="0">
                        <a:spcBef>
                          <a:spcPts val="0"/>
                        </a:spcBef>
                        <a:spcAft>
                          <a:spcPts val="0"/>
                        </a:spcAft>
                      </a:pPr>
                      <a:r>
                        <a:rPr lang="en-US" sz="1200" b="0" i="0" dirty="0">
                          <a:latin typeface="BentonSans-Book"/>
                          <a:ea typeface="Calibri"/>
                          <a:cs typeface="BentonSans-Book"/>
                        </a:rPr>
                        <a:t>Deductible (out-of-network)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$8,000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$8,000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$8,000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3985">
                <a:tc>
                  <a:txBody>
                    <a:bodyPr/>
                    <a:lstStyle/>
                    <a:p>
                      <a:pPr marL="0" marR="0">
                        <a:spcBef>
                          <a:spcPts val="0"/>
                        </a:spcBef>
                        <a:spcAft>
                          <a:spcPts val="0"/>
                        </a:spcAft>
                      </a:pPr>
                      <a:r>
                        <a:rPr lang="en-US" sz="1200" b="0" i="0" dirty="0">
                          <a:latin typeface="BentonSans-Book"/>
                          <a:ea typeface="Calibri"/>
                          <a:cs typeface="BentonSans-Book"/>
                        </a:rPr>
                        <a:t>Out-of-pocket </a:t>
                      </a:r>
                      <a:r>
                        <a:rPr lang="en-US" sz="1200" b="0" i="0" dirty="0" smtClean="0">
                          <a:latin typeface="BentonSans-Book"/>
                          <a:ea typeface="Calibri"/>
                          <a:cs typeface="BentonSans-Book"/>
                        </a:rPr>
                        <a:t>max** </a:t>
                      </a:r>
                      <a:r>
                        <a:rPr lang="en-US" sz="1100" b="0" i="0" dirty="0" smtClean="0">
                          <a:latin typeface="BentonSans-Book"/>
                          <a:ea typeface="Calibri"/>
                          <a:cs typeface="BentonSans-Book"/>
                        </a:rPr>
                        <a:t>(in-network)</a:t>
                      </a:r>
                      <a:endParaRPr lang="en-US" sz="11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$5,000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$10,000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$10,000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$10,000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75496">
                <a:tc>
                  <a:txBody>
                    <a:bodyPr/>
                    <a:lstStyle/>
                    <a:p>
                      <a:pPr marL="0" marR="0">
                        <a:spcBef>
                          <a:spcPts val="0"/>
                        </a:spcBef>
                        <a:spcAft>
                          <a:spcPts val="0"/>
                        </a:spcAft>
                      </a:pPr>
                      <a:r>
                        <a:rPr lang="en-US" sz="1200" b="0" i="0" dirty="0">
                          <a:latin typeface="BentonSans-Book"/>
                          <a:ea typeface="Calibri"/>
                          <a:cs typeface="BentonSans-Book"/>
                        </a:rPr>
                        <a:t>Out-of-pocket max </a:t>
                      </a:r>
                      <a:r>
                        <a:rPr lang="en-US" sz="1100" b="0" i="0" dirty="0">
                          <a:latin typeface="BentonSans-Book"/>
                          <a:ea typeface="Calibri"/>
                          <a:cs typeface="BentonSans-Book"/>
                        </a:rPr>
                        <a:t>(out-of-network)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$10,000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$20,000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56622">
                <a:tc>
                  <a:txBody>
                    <a:bodyPr/>
                    <a:lstStyle/>
                    <a:p>
                      <a:pPr marL="0" marR="0">
                        <a:spcBef>
                          <a:spcPts val="0"/>
                        </a:spcBef>
                        <a:spcAft>
                          <a:spcPts val="0"/>
                        </a:spcAft>
                      </a:pPr>
                      <a:r>
                        <a:rPr lang="en-US" sz="1200" b="0" i="0" dirty="0">
                          <a:latin typeface="BentonSans-Book"/>
                          <a:ea typeface="Calibri"/>
                          <a:cs typeface="BentonSans-Book"/>
                        </a:rPr>
                        <a:t>Coinsurance </a:t>
                      </a:r>
                      <a:r>
                        <a:rPr lang="en-US" sz="1100" b="0" i="0" dirty="0">
                          <a:latin typeface="BentonSans-Book"/>
                          <a:ea typeface="Calibri"/>
                          <a:cs typeface="BentonSans-Book"/>
                        </a:rPr>
                        <a:t>(in-network)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20%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56622">
                <a:tc>
                  <a:txBody>
                    <a:bodyPr/>
                    <a:lstStyle/>
                    <a:p>
                      <a:pPr marL="0" marR="0">
                        <a:spcBef>
                          <a:spcPts val="0"/>
                        </a:spcBef>
                        <a:spcAft>
                          <a:spcPts val="0"/>
                        </a:spcAft>
                      </a:pPr>
                      <a:r>
                        <a:rPr lang="en-US" sz="1200" b="0" i="0" dirty="0" smtClean="0">
                          <a:latin typeface="BentonSans-Book"/>
                          <a:ea typeface="Calibri"/>
                          <a:cs typeface="BentonSans-Book"/>
                        </a:rPr>
                        <a:t>Coinsurance* </a:t>
                      </a:r>
                      <a:r>
                        <a:rPr lang="en-US" sz="1050" b="0" i="0" dirty="0">
                          <a:latin typeface="BentonSans-Book"/>
                          <a:ea typeface="Calibri"/>
                          <a:cs typeface="BentonSans-Book"/>
                        </a:rPr>
                        <a:t>(out-of-network</a:t>
                      </a:r>
                      <a:r>
                        <a:rPr lang="en-US" sz="1050" b="0" i="0" dirty="0" smtClean="0">
                          <a:latin typeface="BentonSans-Book"/>
                          <a:ea typeface="Calibri"/>
                          <a:cs typeface="BentonSans-Book"/>
                        </a:rPr>
                        <a:t>)</a:t>
                      </a:r>
                      <a:endParaRPr lang="en-US" sz="105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a:t>
                      </a:r>
                      <a:r>
                        <a:rPr lang="en-US" sz="1200" b="0" i="0" dirty="0" smtClean="0">
                          <a:latin typeface="BentonSans-Book"/>
                          <a:ea typeface="Calibri"/>
                          <a:cs typeface="BentonSans-Book"/>
                        </a:rPr>
                        <a:t>%</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a:t>
                      </a:r>
                      <a:r>
                        <a:rPr lang="en-US" sz="1200" b="0" i="0" dirty="0" smtClean="0">
                          <a:latin typeface="BentonSans-Book"/>
                          <a:ea typeface="Calibri"/>
                          <a:cs typeface="BentonSans-Book"/>
                        </a:rPr>
                        <a:t>%</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a:t>
                      </a:r>
                      <a:r>
                        <a:rPr lang="en-US" sz="1200" b="0" i="0" dirty="0" smtClean="0">
                          <a:latin typeface="BentonSans-Book"/>
                          <a:ea typeface="Calibri"/>
                          <a:cs typeface="BentonSans-Book"/>
                        </a:rPr>
                        <a:t>%</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a:latin typeface="BentonSans-Book"/>
                          <a:ea typeface="Calibri"/>
                          <a:cs typeface="BentonSans-Book"/>
                        </a:rPr>
                        <a:t>40</a:t>
                      </a:r>
                      <a:r>
                        <a:rPr lang="en-US" sz="1200" b="0" i="0" dirty="0" smtClean="0">
                          <a:latin typeface="BentonSans-Book"/>
                          <a:ea typeface="Calibri"/>
                          <a:cs typeface="BentonSans-Book"/>
                        </a:rPr>
                        <a:t>%</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nvPr>
        </p:nvGraphicFramePr>
        <p:xfrm>
          <a:off x="5867400" y="1600200"/>
          <a:ext cx="2971800" cy="3365122"/>
        </p:xfrm>
        <a:graphic>
          <a:graphicData uri="http://schemas.openxmlformats.org/drawingml/2006/table">
            <a:tbl>
              <a:tblPr/>
              <a:tblGrid>
                <a:gridCol w="1460330">
                  <a:extLst>
                    <a:ext uri="{9D8B030D-6E8A-4147-A177-3AD203B41FA5}">
                      <a16:colId xmlns:a16="http://schemas.microsoft.com/office/drawing/2014/main" val="20000"/>
                    </a:ext>
                  </a:extLst>
                </a:gridCol>
                <a:gridCol w="1511470">
                  <a:extLst>
                    <a:ext uri="{9D8B030D-6E8A-4147-A177-3AD203B41FA5}">
                      <a16:colId xmlns:a16="http://schemas.microsoft.com/office/drawing/2014/main" val="20001"/>
                    </a:ext>
                  </a:extLst>
                </a:gridCol>
              </a:tblGrid>
              <a:tr h="396890">
                <a:tc gridSpan="2">
                  <a:txBody>
                    <a:bodyPr/>
                    <a:lstStyle/>
                    <a:p>
                      <a:pPr marL="0" marR="0" algn="ctr">
                        <a:spcBef>
                          <a:spcPts val="0"/>
                        </a:spcBef>
                        <a:spcAft>
                          <a:spcPts val="0"/>
                        </a:spcAft>
                      </a:pPr>
                      <a:r>
                        <a:rPr lang="en-US" sz="1600" b="0" i="0" dirty="0" smtClean="0">
                          <a:solidFill>
                            <a:schemeClr val="bg1"/>
                          </a:solidFill>
                          <a:latin typeface="BentonSans-Medium"/>
                          <a:ea typeface="Calibri"/>
                          <a:cs typeface="BentonSans-Medium"/>
                        </a:rPr>
                        <a:t>Prescription Coverage</a:t>
                      </a:r>
                      <a:endParaRPr lang="en-US" sz="1600" b="0" i="0" dirty="0">
                        <a:solidFill>
                          <a:schemeClr val="bg1"/>
                        </a:solidFill>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719745">
                <a:tc>
                  <a:txBody>
                    <a:bodyPr/>
                    <a:lstStyle/>
                    <a:p>
                      <a:pPr marL="0" marR="0" algn="ctr">
                        <a:spcBef>
                          <a:spcPts val="0"/>
                        </a:spcBef>
                        <a:spcAft>
                          <a:spcPts val="0"/>
                        </a:spcAft>
                      </a:pPr>
                      <a:r>
                        <a:rPr lang="en-US" sz="1200" b="0" i="0" dirty="0">
                          <a:solidFill>
                            <a:srgbClr val="FFFFFF"/>
                          </a:solidFill>
                          <a:latin typeface="BentonSans-Medium"/>
                          <a:ea typeface="Calibri"/>
                          <a:cs typeface="BentonSans-Medium"/>
                        </a:rPr>
                        <a:t>Tier</a:t>
                      </a:r>
                      <a:endParaRPr lang="en-US" sz="1200" b="0" i="0" dirty="0">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rgbClr val="FFFFFF"/>
                          </a:solidFill>
                          <a:latin typeface="BentonSans-Medium"/>
                          <a:ea typeface="Calibri"/>
                          <a:cs typeface="BentonSans-Medium"/>
                        </a:rPr>
                        <a:t>Member </a:t>
                      </a:r>
                      <a:r>
                        <a:rPr lang="en-US" sz="1200" b="0" i="0" dirty="0" smtClean="0">
                          <a:solidFill>
                            <a:srgbClr val="FFFFFF"/>
                          </a:solidFill>
                          <a:latin typeface="BentonSans-Medium"/>
                          <a:ea typeface="Calibri"/>
                          <a:cs typeface="BentonSans-Medium"/>
                        </a:rPr>
                        <a:t>Responsibility*</a:t>
                      </a:r>
                      <a:endParaRPr lang="en-US" sz="1200" b="0" i="0" dirty="0">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441661">
                <a:tc>
                  <a:txBody>
                    <a:bodyPr/>
                    <a:lstStyle/>
                    <a:p>
                      <a:pPr marL="0" marR="0" algn="ctr">
                        <a:spcBef>
                          <a:spcPts val="0"/>
                        </a:spcBef>
                        <a:spcAft>
                          <a:spcPts val="0"/>
                        </a:spcAft>
                      </a:pPr>
                      <a:r>
                        <a:rPr lang="en-US" sz="1100" b="0" i="0" dirty="0">
                          <a:latin typeface="BentonSans-Book"/>
                          <a:ea typeface="Calibri"/>
                          <a:cs typeface="BentonSans-Book"/>
                        </a:rPr>
                        <a:t>Generic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smtClean="0">
                          <a:latin typeface="BentonSans-Book"/>
                          <a:ea typeface="Calibri"/>
                          <a:cs typeface="BentonSans-Book"/>
                        </a:rPr>
                        <a:t>$10 co-pay</a:t>
                      </a:r>
                      <a:endParaRPr lang="en-US" sz="1100" b="0"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1661">
                <a:tc>
                  <a:txBody>
                    <a:bodyPr/>
                    <a:lstStyle/>
                    <a:p>
                      <a:pPr marL="0" marR="0" algn="ctr">
                        <a:spcBef>
                          <a:spcPts val="0"/>
                        </a:spcBef>
                        <a:spcAft>
                          <a:spcPts val="0"/>
                        </a:spcAft>
                      </a:pPr>
                      <a:r>
                        <a:rPr lang="en-US" sz="1100" b="0" i="0" dirty="0">
                          <a:latin typeface="BentonSans-Book"/>
                          <a:ea typeface="Calibri"/>
                          <a:cs typeface="BentonSans-Book"/>
                        </a:rPr>
                        <a:t>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smtClean="0">
                          <a:latin typeface="BentonSans-Book"/>
                          <a:ea typeface="Calibri"/>
                          <a:cs typeface="BentonSans-Book"/>
                        </a:rPr>
                        <a:t>$25 co-pay</a:t>
                      </a:r>
                      <a:endParaRPr lang="en-US" sz="1100" b="0"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41661">
                <a:tc>
                  <a:txBody>
                    <a:bodyPr/>
                    <a:lstStyle/>
                    <a:p>
                      <a:pPr marL="0" marR="0" algn="ctr">
                        <a:spcBef>
                          <a:spcPts val="0"/>
                        </a:spcBef>
                        <a:spcAft>
                          <a:spcPts val="0"/>
                        </a:spcAft>
                      </a:pPr>
                      <a:r>
                        <a:rPr lang="en-US" sz="1100" b="0" i="0" dirty="0">
                          <a:latin typeface="BentonSans-Book"/>
                          <a:ea typeface="Calibri"/>
                          <a:cs typeface="BentonSans-Book"/>
                        </a:rPr>
                        <a:t>Non-Preferred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smtClean="0">
                          <a:latin typeface="BentonSans-Book"/>
                          <a:ea typeface="Calibri"/>
                          <a:cs typeface="BentonSans-Book"/>
                        </a:rPr>
                        <a:t>$50 co-pay</a:t>
                      </a:r>
                      <a:endParaRPr lang="en-US" sz="1100" b="0"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7782">
                <a:tc>
                  <a:txBody>
                    <a:bodyPr/>
                    <a:lstStyle/>
                    <a:p>
                      <a:pPr marL="0" marR="0" algn="ctr">
                        <a:spcBef>
                          <a:spcPts val="0"/>
                        </a:spcBef>
                        <a:spcAft>
                          <a:spcPts val="0"/>
                        </a:spcAft>
                      </a:pPr>
                      <a:r>
                        <a:rPr lang="en-US" sz="1100" b="0" i="0" dirty="0">
                          <a:latin typeface="BentonSans-Book"/>
                          <a:ea typeface="Calibri"/>
                          <a:cs typeface="BentonSans-Book"/>
                        </a:rPr>
                        <a:t>Specialty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smtClean="0">
                          <a:latin typeface="BentonSans-Book"/>
                          <a:ea typeface="Calibri"/>
                          <a:cs typeface="BentonSans-Book"/>
                        </a:rPr>
                        <a:t>$50 co-pay</a:t>
                      </a:r>
                      <a:endParaRPr lang="en-US" sz="1100" b="0"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45722">
                <a:tc gridSpan="2">
                  <a:txBody>
                    <a:bodyPr/>
                    <a:lstStyle/>
                    <a:p>
                      <a:r>
                        <a:rPr lang="en-US" sz="1100" b="0" i="0" kern="1200" dirty="0" smtClean="0">
                          <a:solidFill>
                            <a:schemeClr val="tx1"/>
                          </a:solidFill>
                          <a:latin typeface="BentonSans-Book"/>
                          <a:ea typeface="+mn-ea"/>
                          <a:cs typeface="BentonSans-Book"/>
                        </a:rPr>
                        <a:t>*Subject to deductible and applicable co-payment (except plan approved maintenance</a:t>
                      </a:r>
                      <a:r>
                        <a:rPr lang="en-US" sz="1100" b="0" i="0" kern="1200" baseline="0" dirty="0" smtClean="0">
                          <a:solidFill>
                            <a:schemeClr val="tx1"/>
                          </a:solidFill>
                          <a:latin typeface="BentonSans-Book"/>
                          <a:ea typeface="+mn-ea"/>
                          <a:cs typeface="BentonSans-Book"/>
                        </a:rPr>
                        <a:t> medications)</a:t>
                      </a:r>
                      <a:endParaRPr lang="en-US" sz="1100" b="0" i="0" kern="1200" dirty="0">
                        <a:solidFill>
                          <a:schemeClr val="tx1"/>
                        </a:solidFill>
                        <a:latin typeface="BentonSans-Book"/>
                        <a:ea typeface="+mn-ea"/>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ctr">
                        <a:spcBef>
                          <a:spcPts val="0"/>
                        </a:spcBef>
                        <a:spcAft>
                          <a:spcPts val="0"/>
                        </a:spcAft>
                      </a:pPr>
                      <a:endParaRPr lang="en-US" sz="11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7" name="Rectangle 6"/>
          <p:cNvSpPr/>
          <p:nvPr/>
        </p:nvSpPr>
        <p:spPr>
          <a:xfrm>
            <a:off x="266700" y="5486400"/>
            <a:ext cx="8610600" cy="1754326"/>
          </a:xfrm>
          <a:prstGeom prst="rect">
            <a:avLst/>
          </a:prstGeom>
        </p:spPr>
        <p:txBody>
          <a:bodyPr wrap="square">
            <a:spAutoFit/>
          </a:bodyPr>
          <a:lstStyle/>
          <a:p>
            <a:r>
              <a:rPr lang="en-US" sz="1200" b="1" dirty="0" smtClean="0">
                <a:solidFill>
                  <a:prstClr val="black">
                    <a:lumMod val="75000"/>
                    <a:lumOff val="25000"/>
                  </a:prstClr>
                </a:solidFill>
                <a:latin typeface="BentonSans-Book"/>
                <a:cs typeface="BentonSans-Book"/>
              </a:rPr>
              <a:t>* Coinsurance for out-of-network charges - Eligible expenses are reimbursed in accordance with a fee schedule of maximum allowable charges, not billed charges. Once </a:t>
            </a:r>
            <a:r>
              <a:rPr lang="en-US" sz="1200" b="1" dirty="0">
                <a:solidFill>
                  <a:prstClr val="black">
                    <a:lumMod val="75000"/>
                    <a:lumOff val="25000"/>
                  </a:prstClr>
                </a:solidFill>
                <a:latin typeface="BentonSans-Book"/>
                <a:cs typeface="BentonSans-Book"/>
              </a:rPr>
              <a:t>a member’s deductible is met, he or she will pay 40% of the allowable charge, plus 100% of the difference between the allowable charge and billed amount for out-of-network care. </a:t>
            </a:r>
            <a:endParaRPr lang="en-US" sz="1200" b="1" dirty="0" smtClean="0">
              <a:solidFill>
                <a:prstClr val="black">
                  <a:lumMod val="75000"/>
                  <a:lumOff val="25000"/>
                </a:prstClr>
              </a:solidFill>
              <a:latin typeface="BentonSans-Book"/>
              <a:cs typeface="BentonSans-Book"/>
            </a:endParaRPr>
          </a:p>
          <a:p>
            <a:r>
              <a:rPr lang="en-US" sz="1200" b="1" dirty="0">
                <a:solidFill>
                  <a:prstClr val="black">
                    <a:lumMod val="75000"/>
                    <a:lumOff val="25000"/>
                  </a:prstClr>
                </a:solidFill>
                <a:latin typeface="BentonSans-Book"/>
                <a:cs typeface="BentonSans-Book"/>
              </a:rPr>
              <a:t>** Coinsurance amounts, deductibles and prescription drug co-payments apply to the member’s out-of-pocket maximum.</a:t>
            </a:r>
          </a:p>
          <a:p>
            <a:endParaRPr lang="en-US" sz="1200" b="1" dirty="0" smtClean="0">
              <a:solidFill>
                <a:prstClr val="black"/>
              </a:solidFill>
              <a:latin typeface="BentonSans-Book"/>
              <a:cs typeface="BentonSans-Book"/>
            </a:endParaRPr>
          </a:p>
          <a:p>
            <a:endParaRPr lang="en-US" sz="1200" dirty="0">
              <a:solidFill>
                <a:prstClr val="black"/>
              </a:solidFill>
              <a:latin typeface="BentonSans-Book"/>
              <a:cs typeface="BentonSans-Book"/>
            </a:endParaRPr>
          </a:p>
          <a:p>
            <a:endParaRPr lang="en-US" sz="1200" dirty="0">
              <a:solidFill>
                <a:prstClr val="black"/>
              </a:solidFill>
              <a:latin typeface="BentonSans-Book"/>
              <a:cs typeface="BentonSans-Book"/>
            </a:endParaRPr>
          </a:p>
        </p:txBody>
      </p:sp>
    </p:spTree>
    <p:extLst>
      <p:ext uri="{BB962C8B-B14F-4D97-AF65-F5344CB8AC3E}">
        <p14:creationId xmlns:p14="http://schemas.microsoft.com/office/powerpoint/2010/main" val="1932633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Sick Leave</a:t>
            </a:r>
            <a:endParaRPr lang="en-US" dirty="0"/>
          </a:p>
        </p:txBody>
      </p:sp>
      <p:sp>
        <p:nvSpPr>
          <p:cNvPr id="3" name="Content Placeholder 2"/>
          <p:cNvSpPr>
            <a:spLocks noGrp="1"/>
          </p:cNvSpPr>
          <p:nvPr>
            <p:ph sz="quarter" idx="1"/>
          </p:nvPr>
        </p:nvSpPr>
        <p:spPr/>
        <p:txBody>
          <a:bodyPr>
            <a:normAutofit/>
          </a:bodyPr>
          <a:lstStyle/>
          <a:p>
            <a:r>
              <a:rPr lang="en-US" dirty="0" smtClean="0"/>
              <a:t>Faculty and Staff earn one (1) day of sick leave for every month worked*</a:t>
            </a:r>
          </a:p>
          <a:p>
            <a:r>
              <a:rPr lang="en-US" dirty="0" smtClean="0"/>
              <a:t>Staff (12 month employees) earn one (1) day of annual leave (vacation time) each month*</a:t>
            </a:r>
          </a:p>
          <a:p>
            <a:r>
              <a:rPr lang="en-US" dirty="0" smtClean="0"/>
              <a:t>All paid leave is subject to Supervisor’s approval</a:t>
            </a:r>
          </a:p>
          <a:p>
            <a:r>
              <a:rPr lang="en-US" dirty="0" smtClean="0"/>
              <a:t>Leave accumulates throughout State employment</a:t>
            </a:r>
          </a:p>
          <a:p>
            <a:endParaRPr lang="en-US" dirty="0"/>
          </a:p>
          <a:p>
            <a:pPr marL="114300" indent="0">
              <a:buNone/>
            </a:pPr>
            <a:endParaRPr lang="en-US" dirty="0" smtClean="0"/>
          </a:p>
          <a:p>
            <a:pPr marL="0" indent="0">
              <a:buNone/>
            </a:pPr>
            <a:r>
              <a:rPr lang="en-US" dirty="0" smtClean="0"/>
              <a:t>*</a:t>
            </a:r>
            <a:r>
              <a:rPr lang="en-US" sz="2000" dirty="0" smtClean="0"/>
              <a:t>earn rate increases after 3 years of service</a:t>
            </a:r>
            <a:endParaRPr lang="en-US" dirty="0"/>
          </a:p>
        </p:txBody>
      </p:sp>
    </p:spTree>
    <p:extLst>
      <p:ext uri="{BB962C8B-B14F-4D97-AF65-F5344CB8AC3E}">
        <p14:creationId xmlns:p14="http://schemas.microsoft.com/office/powerpoint/2010/main" val="878114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68362"/>
          </a:xfrm>
        </p:spPr>
        <p:txBody>
          <a:bodyPr>
            <a:normAutofit fontScale="90000"/>
          </a:bodyPr>
          <a:lstStyle/>
          <a:p>
            <a:r>
              <a:rPr lang="en-US" sz="4400" dirty="0" smtClean="0">
                <a:latin typeface="BentonSans-Bold"/>
                <a:cs typeface="BentonSans-Bold"/>
              </a:rPr>
              <a:t>Magnolia Local Plus</a:t>
            </a:r>
            <a:r>
              <a:rPr lang="en-US" sz="4000" dirty="0" smtClean="0">
                <a:latin typeface="BentonSans-Bold"/>
                <a:cs typeface="BentonSans-Bold"/>
              </a:rPr>
              <a:t/>
            </a:r>
            <a:br>
              <a:rPr lang="en-US" sz="4000" dirty="0" smtClean="0">
                <a:latin typeface="BentonSans-Bold"/>
                <a:cs typeface="BentonSans-Bold"/>
              </a:rPr>
            </a:br>
            <a:r>
              <a:rPr lang="en-US" sz="2700" dirty="0" smtClean="0">
                <a:latin typeface="BentonSans-Bold"/>
                <a:cs typeface="BentonSans-Bold"/>
              </a:rPr>
              <a:t>(Nationwide In-Network Provider Plan)</a:t>
            </a:r>
            <a:endParaRPr lang="en-US" sz="4000" dirty="0">
              <a:latin typeface="BentonSans-Bold"/>
              <a:cs typeface="BentonSans-Bold"/>
            </a:endParaRPr>
          </a:p>
        </p:txBody>
      </p:sp>
      <p:sp>
        <p:nvSpPr>
          <p:cNvPr id="3" name="Content Placeholder 2"/>
          <p:cNvSpPr>
            <a:spLocks noGrp="1"/>
          </p:cNvSpPr>
          <p:nvPr>
            <p:ph idx="1"/>
          </p:nvPr>
        </p:nvSpPr>
        <p:spPr>
          <a:xfrm>
            <a:off x="457200" y="1676400"/>
            <a:ext cx="8229600" cy="4267200"/>
          </a:xfrm>
        </p:spPr>
        <p:txBody>
          <a:bodyPr>
            <a:noAutofit/>
          </a:bodyPr>
          <a:lstStyle/>
          <a:p>
            <a:r>
              <a:rPr lang="en-US" sz="2400" dirty="0">
                <a:solidFill>
                  <a:schemeClr val="tx1">
                    <a:lumMod val="75000"/>
                    <a:lumOff val="25000"/>
                  </a:schemeClr>
                </a:solidFill>
                <a:latin typeface="BentonSans-Book"/>
                <a:cs typeface="BentonSans-Book"/>
              </a:rPr>
              <a:t>The Magnolia Local Plus option offers the </a:t>
            </a:r>
            <a:r>
              <a:rPr lang="en-US" sz="2400" dirty="0" smtClean="0">
                <a:solidFill>
                  <a:schemeClr val="tx1">
                    <a:lumMod val="75000"/>
                    <a:lumOff val="25000"/>
                  </a:schemeClr>
                </a:solidFill>
                <a:latin typeface="BentonSans-Book"/>
                <a:cs typeface="BentonSans-Book"/>
              </a:rPr>
              <a:t>benefit </a:t>
            </a:r>
            <a:r>
              <a:rPr lang="en-US" sz="2400" dirty="0">
                <a:solidFill>
                  <a:schemeClr val="tx1">
                    <a:lumMod val="75000"/>
                    <a:lumOff val="25000"/>
                  </a:schemeClr>
                </a:solidFill>
                <a:latin typeface="BentonSans-Book"/>
                <a:cs typeface="BentonSans-Book"/>
              </a:rPr>
              <a:t>of </a:t>
            </a:r>
            <a:r>
              <a:rPr lang="en-US" sz="2400" dirty="0" smtClean="0">
                <a:solidFill>
                  <a:schemeClr val="tx1">
                    <a:lumMod val="75000"/>
                    <a:lumOff val="25000"/>
                  </a:schemeClr>
                </a:solidFill>
                <a:latin typeface="BentonSans-Book"/>
                <a:cs typeface="BentonSans-Book"/>
              </a:rPr>
              <a:t> </a:t>
            </a:r>
            <a:r>
              <a:rPr lang="en-US" sz="2400" dirty="0">
                <a:solidFill>
                  <a:schemeClr val="tx1">
                    <a:lumMod val="75000"/>
                    <a:lumOff val="25000"/>
                  </a:schemeClr>
                </a:solidFill>
                <a:latin typeface="BentonSans-Book"/>
                <a:cs typeface="BentonSans-Book"/>
              </a:rPr>
              <a:t>nationwide </a:t>
            </a:r>
            <a:r>
              <a:rPr lang="en-US" sz="2400" dirty="0" smtClean="0">
                <a:solidFill>
                  <a:schemeClr val="tx1">
                    <a:lumMod val="75000"/>
                    <a:lumOff val="25000"/>
                  </a:schemeClr>
                </a:solidFill>
                <a:latin typeface="BentonSans-Book"/>
                <a:cs typeface="BentonSans-Book"/>
              </a:rPr>
              <a:t>in-network providers. The </a:t>
            </a:r>
            <a:r>
              <a:rPr lang="en-US" sz="2400" dirty="0">
                <a:solidFill>
                  <a:schemeClr val="tx1">
                    <a:lumMod val="75000"/>
                    <a:lumOff val="25000"/>
                  </a:schemeClr>
                </a:solidFill>
                <a:latin typeface="BentonSans-Book"/>
                <a:cs typeface="BentonSans-Book"/>
              </a:rPr>
              <a:t>Local Plus plan </a:t>
            </a:r>
            <a:r>
              <a:rPr lang="en-US" sz="2400" dirty="0" smtClean="0">
                <a:solidFill>
                  <a:schemeClr val="tx1">
                    <a:lumMod val="75000"/>
                    <a:lumOff val="25000"/>
                  </a:schemeClr>
                </a:solidFill>
                <a:latin typeface="BentonSans-Book"/>
                <a:cs typeface="BentonSans-Book"/>
              </a:rPr>
              <a:t>provides the predictability </a:t>
            </a:r>
            <a:r>
              <a:rPr lang="en-US" sz="2400" dirty="0">
                <a:solidFill>
                  <a:schemeClr val="tx1">
                    <a:lumMod val="75000"/>
                    <a:lumOff val="25000"/>
                  </a:schemeClr>
                </a:solidFill>
                <a:latin typeface="BentonSans-Book"/>
                <a:cs typeface="BentonSans-Book"/>
              </a:rPr>
              <a:t>of co-payments rather than using employer funding to offset out-of-pocket costs. </a:t>
            </a:r>
            <a:endParaRPr lang="en-US" sz="2400" dirty="0" smtClean="0">
              <a:solidFill>
                <a:schemeClr val="tx1">
                  <a:lumMod val="75000"/>
                  <a:lumOff val="25000"/>
                </a:schemeClr>
              </a:solidFill>
              <a:latin typeface="BentonSans-Book"/>
              <a:cs typeface="BentonSans-Book"/>
            </a:endParaRPr>
          </a:p>
          <a:p>
            <a:endParaRPr lang="en-US" sz="2400" dirty="0">
              <a:solidFill>
                <a:schemeClr val="tx1">
                  <a:lumMod val="75000"/>
                  <a:lumOff val="25000"/>
                </a:schemeClr>
              </a:solidFill>
              <a:latin typeface="BentonSans-Book"/>
              <a:cs typeface="BentonSans-Book"/>
            </a:endParaRPr>
          </a:p>
          <a:p>
            <a:r>
              <a:rPr lang="en-US" sz="2400" dirty="0" smtClean="0">
                <a:solidFill>
                  <a:schemeClr val="tx1">
                    <a:lumMod val="75000"/>
                    <a:lumOff val="25000"/>
                  </a:schemeClr>
                </a:solidFill>
                <a:latin typeface="BentonSans-Book"/>
                <a:cs typeface="BentonSans-Book"/>
              </a:rPr>
              <a:t>This </a:t>
            </a:r>
            <a:r>
              <a:rPr lang="en-US" sz="2400" dirty="0">
                <a:solidFill>
                  <a:schemeClr val="tx1">
                    <a:lumMod val="75000"/>
                    <a:lumOff val="25000"/>
                  </a:schemeClr>
                </a:solidFill>
                <a:latin typeface="BentonSans-Book"/>
                <a:cs typeface="BentonSans-Book"/>
              </a:rPr>
              <a:t>plan provides care </a:t>
            </a:r>
            <a:r>
              <a:rPr lang="en-US" sz="2400" dirty="0" smtClean="0">
                <a:solidFill>
                  <a:schemeClr val="tx1">
                    <a:lumMod val="75000"/>
                    <a:lumOff val="25000"/>
                  </a:schemeClr>
                </a:solidFill>
                <a:latin typeface="BentonSans-Book"/>
                <a:cs typeface="BentonSans-Book"/>
              </a:rPr>
              <a:t>in the </a:t>
            </a:r>
            <a:r>
              <a:rPr lang="en-US" sz="2400" dirty="0">
                <a:solidFill>
                  <a:schemeClr val="tx1">
                    <a:lumMod val="75000"/>
                    <a:lumOff val="25000"/>
                  </a:schemeClr>
                </a:solidFill>
                <a:latin typeface="BentonSans-Book"/>
                <a:cs typeface="BentonSans-Book"/>
              </a:rPr>
              <a:t>Blue </a:t>
            </a:r>
            <a:r>
              <a:rPr lang="en-US" sz="2400" dirty="0" smtClean="0">
                <a:solidFill>
                  <a:schemeClr val="tx1">
                    <a:lumMod val="75000"/>
                    <a:lumOff val="25000"/>
                  </a:schemeClr>
                </a:solidFill>
                <a:latin typeface="BentonSans-Book"/>
                <a:cs typeface="BentonSans-Book"/>
              </a:rPr>
              <a:t>Cross and Blue Shield nationwide </a:t>
            </a:r>
            <a:r>
              <a:rPr lang="en-US" sz="2400" dirty="0">
                <a:solidFill>
                  <a:schemeClr val="tx1">
                    <a:lumMod val="75000"/>
                    <a:lumOff val="25000"/>
                  </a:schemeClr>
                </a:solidFill>
                <a:latin typeface="BentonSans-Book"/>
                <a:cs typeface="BentonSans-Book"/>
              </a:rPr>
              <a:t>network. Out-of-network </a:t>
            </a:r>
            <a:r>
              <a:rPr lang="en-US" sz="2400" dirty="0" smtClean="0">
                <a:solidFill>
                  <a:schemeClr val="tx1">
                    <a:lumMod val="75000"/>
                    <a:lumOff val="25000"/>
                  </a:schemeClr>
                </a:solidFill>
                <a:latin typeface="BentonSans-Book"/>
                <a:cs typeface="BentonSans-Book"/>
              </a:rPr>
              <a:t>coverage is provided </a:t>
            </a:r>
            <a:r>
              <a:rPr lang="en-US" sz="2400" b="1" u="sng" dirty="0" smtClean="0">
                <a:solidFill>
                  <a:schemeClr val="tx1">
                    <a:lumMod val="75000"/>
                    <a:lumOff val="25000"/>
                  </a:schemeClr>
                </a:solidFill>
                <a:latin typeface="BentonSans-Book"/>
                <a:cs typeface="BentonSans-Book"/>
              </a:rPr>
              <a:t>only</a:t>
            </a:r>
            <a:r>
              <a:rPr lang="en-US" sz="2400" dirty="0" smtClean="0">
                <a:solidFill>
                  <a:schemeClr val="tx1">
                    <a:lumMod val="75000"/>
                    <a:lumOff val="25000"/>
                  </a:schemeClr>
                </a:solidFill>
                <a:latin typeface="BentonSans-Book"/>
                <a:cs typeface="BentonSans-Book"/>
              </a:rPr>
              <a:t> in emergencies and may be subject to balance billing. </a:t>
            </a:r>
            <a:endParaRPr lang="en-US" sz="2400" dirty="0">
              <a:solidFill>
                <a:schemeClr val="tx1">
                  <a:lumMod val="75000"/>
                  <a:lumOff val="25000"/>
                </a:schemeClr>
              </a:solidFill>
              <a:latin typeface="BentonSans-Book"/>
              <a:cs typeface="BentonSans-Book"/>
            </a:endParaRPr>
          </a:p>
        </p:txBody>
      </p:sp>
    </p:spTree>
    <p:extLst>
      <p:ext uri="{BB962C8B-B14F-4D97-AF65-F5344CB8AC3E}">
        <p14:creationId xmlns:p14="http://schemas.microsoft.com/office/powerpoint/2010/main" val="1261615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76200" y="2057400"/>
          <a:ext cx="6476999" cy="3677818"/>
        </p:xfrm>
        <a:graphic>
          <a:graphicData uri="http://schemas.openxmlformats.org/drawingml/2006/table">
            <a:tbl>
              <a:tblPr/>
              <a:tblGrid>
                <a:gridCol w="2438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399">
                  <a:extLst>
                    <a:ext uri="{9D8B030D-6E8A-4147-A177-3AD203B41FA5}">
                      <a16:colId xmlns:a16="http://schemas.microsoft.com/office/drawing/2014/main" val="20004"/>
                    </a:ext>
                  </a:extLst>
                </a:gridCol>
              </a:tblGrid>
              <a:tr h="342122">
                <a:tc gridSpan="5">
                  <a:txBody>
                    <a:bodyPr/>
                    <a:lstStyle/>
                    <a:p>
                      <a:pPr marL="0" marR="0" algn="ctr">
                        <a:spcBef>
                          <a:spcPts val="0"/>
                        </a:spcBef>
                        <a:spcAft>
                          <a:spcPts val="0"/>
                        </a:spcAft>
                      </a:pPr>
                      <a:r>
                        <a:rPr lang="en-US" sz="1600" b="0" i="0" dirty="0" smtClean="0">
                          <a:solidFill>
                            <a:schemeClr val="bg1"/>
                          </a:solidFill>
                          <a:latin typeface="BentonSans-Medium"/>
                          <a:ea typeface="Calibri"/>
                          <a:cs typeface="BentonSans-Medium"/>
                        </a:rPr>
                        <a:t>Medical Coverage</a:t>
                      </a:r>
                      <a:endParaRPr lang="en-US" sz="16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513184">
                <a:tc>
                  <a:txBody>
                    <a:bodyPr/>
                    <a:lstStyle/>
                    <a:p>
                      <a:pPr marL="0" marR="0" algn="ctr">
                        <a:spcBef>
                          <a:spcPts val="0"/>
                        </a:spcBef>
                        <a:spcAft>
                          <a:spcPts val="0"/>
                        </a:spcAft>
                      </a:pPr>
                      <a:endParaRPr lang="en-US" sz="14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Employee-Only </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smtClean="0">
                          <a:solidFill>
                            <a:schemeClr val="bg1"/>
                          </a:solidFill>
                          <a:latin typeface="BentonSans-Medium"/>
                          <a:ea typeface="Calibri"/>
                          <a:cs typeface="BentonSans-Medium"/>
                        </a:rPr>
                        <a:t>Employee + 1 </a:t>
                      </a:r>
                      <a:r>
                        <a:rPr lang="en-US" sz="1100" b="0" i="0" dirty="0" smtClean="0">
                          <a:solidFill>
                            <a:schemeClr val="bg1"/>
                          </a:solidFill>
                          <a:latin typeface="BentonSans-Medium"/>
                          <a:ea typeface="Calibri"/>
                          <a:cs typeface="BentonSans-Medium"/>
                        </a:rPr>
                        <a:t>(Spouse or Child)</a:t>
                      </a:r>
                      <a:endParaRPr lang="en-US" sz="11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 + Children</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Family</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256592">
                <a:tc>
                  <a:txBody>
                    <a:bodyPr/>
                    <a:lstStyle/>
                    <a:p>
                      <a:pPr marL="0" marR="0">
                        <a:spcBef>
                          <a:spcPts val="0"/>
                        </a:spcBef>
                        <a:spcAft>
                          <a:spcPts val="0"/>
                        </a:spcAft>
                      </a:pPr>
                      <a:r>
                        <a:rPr lang="en-US" sz="1200" b="0" i="0" dirty="0">
                          <a:latin typeface="BentonSans-Book"/>
                          <a:ea typeface="Calibri"/>
                          <a:cs typeface="BentonSans-Book"/>
                        </a:rPr>
                        <a:t>Deductible (in-network)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$400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$800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$1,200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$1,200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13184">
                <a:tc>
                  <a:txBody>
                    <a:bodyPr/>
                    <a:lstStyle/>
                    <a:p>
                      <a:pPr marL="0" marR="0">
                        <a:spcBef>
                          <a:spcPts val="0"/>
                        </a:spcBef>
                        <a:spcAft>
                          <a:spcPts val="0"/>
                        </a:spcAft>
                      </a:pPr>
                      <a:r>
                        <a:rPr lang="en-US" sz="1200" b="0" i="0" dirty="0">
                          <a:latin typeface="BentonSans-Book"/>
                          <a:ea typeface="Calibri"/>
                          <a:cs typeface="BentonSans-Book"/>
                        </a:rPr>
                        <a:t>Deductible (out-of-network)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6592">
                <a:tc>
                  <a:txBody>
                    <a:bodyPr/>
                    <a:lstStyle/>
                    <a:p>
                      <a:pPr marL="0" marR="0">
                        <a:spcBef>
                          <a:spcPts val="0"/>
                        </a:spcBef>
                        <a:spcAft>
                          <a:spcPts val="0"/>
                        </a:spcAft>
                      </a:pPr>
                      <a:r>
                        <a:rPr lang="en-US" sz="1200" b="0" i="0" dirty="0">
                          <a:latin typeface="BentonSans-Book"/>
                          <a:ea typeface="Calibri"/>
                          <a:cs typeface="BentonSans-Book"/>
                        </a:rPr>
                        <a:t>Out-of-pocket </a:t>
                      </a:r>
                      <a:r>
                        <a:rPr lang="en-US" sz="1200" b="0" i="0" dirty="0" smtClean="0">
                          <a:latin typeface="BentonSans-Book"/>
                          <a:ea typeface="Calibri"/>
                          <a:cs typeface="BentonSans-Book"/>
                        </a:rPr>
                        <a:t>max** </a:t>
                      </a:r>
                      <a:r>
                        <a:rPr lang="en-US" sz="1200" b="0" i="0" dirty="0">
                          <a:latin typeface="BentonSans-Book"/>
                          <a:ea typeface="Calibri"/>
                          <a:cs typeface="BentonSans-Book"/>
                        </a:rPr>
                        <a:t>(in-network)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$5,000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$7,500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$7,500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13184">
                <a:tc>
                  <a:txBody>
                    <a:bodyPr/>
                    <a:lstStyle/>
                    <a:p>
                      <a:pPr marL="0" marR="0">
                        <a:spcBef>
                          <a:spcPts val="0"/>
                        </a:spcBef>
                        <a:spcAft>
                          <a:spcPts val="0"/>
                        </a:spcAft>
                      </a:pPr>
                      <a:r>
                        <a:rPr lang="en-US" sz="1200" b="0" i="0" dirty="0">
                          <a:latin typeface="BentonSans-Book"/>
                          <a:ea typeface="Calibri"/>
                          <a:cs typeface="BentonSans-Book"/>
                        </a:rPr>
                        <a:t>Out-of-pocket max (out-of-network)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6592">
                <a:tc>
                  <a:txBody>
                    <a:bodyPr/>
                    <a:lstStyle/>
                    <a:p>
                      <a:pPr marL="0" marR="0">
                        <a:spcBef>
                          <a:spcPts val="0"/>
                        </a:spcBef>
                        <a:spcAft>
                          <a:spcPts val="0"/>
                        </a:spcAft>
                      </a:pPr>
                      <a:r>
                        <a:rPr lang="en-US" sz="1200" b="0" i="0" kern="1200" dirty="0" smtClean="0">
                          <a:solidFill>
                            <a:schemeClr val="tx1"/>
                          </a:solidFill>
                          <a:effectLst/>
                          <a:latin typeface="BentonSans-Book"/>
                          <a:ea typeface="+mn-ea"/>
                          <a:cs typeface="BentonSans-Book"/>
                        </a:rPr>
                        <a:t>Co-Payment – PCP* (in-network)</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effectLst/>
                          <a:latin typeface="BentonSans-Book"/>
                          <a:ea typeface="Calibri"/>
                          <a:cs typeface="BentonSans-Book"/>
                        </a:rPr>
                        <a:t>$</a:t>
                      </a:r>
                      <a:r>
                        <a:rPr lang="en-US" sz="1100" b="0" i="0" dirty="0" smtClean="0">
                          <a:effectLst/>
                          <a:latin typeface="BentonSans-Book"/>
                          <a:ea typeface="Calibri"/>
                          <a:cs typeface="BentonSans-Book"/>
                        </a:rPr>
                        <a:t>25</a:t>
                      </a:r>
                      <a:endParaRPr lang="en-US" sz="1100" b="0" i="0" dirty="0">
                        <a:effectLst/>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effectLst/>
                          <a:latin typeface="BentonSans-Book"/>
                          <a:ea typeface="Calibri"/>
                          <a:cs typeface="BentonSans-Book"/>
                        </a:rPr>
                        <a:t>$</a:t>
                      </a:r>
                      <a:r>
                        <a:rPr lang="en-US" sz="1100" b="0" i="0" dirty="0" smtClean="0">
                          <a:effectLst/>
                          <a:latin typeface="BentonSans-Book"/>
                          <a:ea typeface="Calibri"/>
                          <a:cs typeface="BentonSans-Book"/>
                        </a:rPr>
                        <a:t>25</a:t>
                      </a:r>
                      <a:endParaRPr lang="en-US" sz="1100" b="0" i="0" dirty="0">
                        <a:effectLst/>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$25</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$25</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1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BentonSans-Book"/>
                          <a:ea typeface="+mn-ea"/>
                          <a:cs typeface="BentonSans-Book"/>
                        </a:rPr>
                        <a:t>Co-Payment – SPC*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BentonSans-Book"/>
                          <a:ea typeface="+mn-ea"/>
                          <a:cs typeface="BentonSans-Book"/>
                        </a:rPr>
                        <a:t>(in-network)</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smtClean="0">
                          <a:latin typeface="BentonSans-Book"/>
                          <a:ea typeface="Calibri"/>
                          <a:cs typeface="BentonSans-Book"/>
                        </a:rPr>
                        <a:t>$50</a:t>
                      </a:r>
                      <a:endParaRPr lang="en-US" sz="11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smtClean="0">
                          <a:latin typeface="BentonSans-Book"/>
                          <a:ea typeface="Calibri"/>
                          <a:cs typeface="BentonSans-Book"/>
                        </a:rPr>
                        <a:t>$50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smtClean="0">
                          <a:latin typeface="BentonSans-Book"/>
                          <a:ea typeface="Calibri"/>
                          <a:cs typeface="BentonSans-Book"/>
                        </a:rPr>
                        <a:t>$50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smtClean="0">
                          <a:latin typeface="BentonSans-Book"/>
                          <a:ea typeface="Calibri"/>
                          <a:cs typeface="BentonSans-Book"/>
                        </a:rPr>
                        <a:t>$50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13184">
                <a:tc>
                  <a:txBody>
                    <a:bodyPr/>
                    <a:lstStyle/>
                    <a:p>
                      <a:pPr marL="0" marR="0">
                        <a:spcBef>
                          <a:spcPts val="0"/>
                        </a:spcBef>
                        <a:spcAft>
                          <a:spcPts val="0"/>
                        </a:spcAft>
                      </a:pPr>
                      <a:r>
                        <a:rPr lang="en-US" sz="1200" b="0" i="0" dirty="0" smtClean="0">
                          <a:latin typeface="BentonSans-Book"/>
                          <a:ea typeface="Calibri"/>
                          <a:cs typeface="BentonSans-Book"/>
                        </a:rPr>
                        <a:t>Co-Payment </a:t>
                      </a:r>
                      <a:r>
                        <a:rPr lang="en-US" sz="1200" b="0" i="0" dirty="0">
                          <a:latin typeface="BentonSans-Book"/>
                          <a:ea typeface="Calibri"/>
                          <a:cs typeface="BentonSans-Book"/>
                        </a:rPr>
                        <a:t>(out-of-network)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kern="1200" dirty="0" smtClean="0">
                          <a:solidFill>
                            <a:schemeClr val="tx1"/>
                          </a:solidFill>
                          <a:effectLst/>
                          <a:latin typeface="BentonSans-Book"/>
                          <a:ea typeface="+mn-ea"/>
                          <a:cs typeface="BentonSans-Book"/>
                        </a:rPr>
                        <a:t>No coverage</a:t>
                      </a:r>
                      <a:endParaRPr lang="en-US" sz="9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7" name="Table 6"/>
          <p:cNvGraphicFramePr>
            <a:graphicFrameLocks noGrp="1"/>
          </p:cNvGraphicFramePr>
          <p:nvPr>
            <p:extLst/>
          </p:nvPr>
        </p:nvGraphicFramePr>
        <p:xfrm>
          <a:off x="6705600" y="2092858"/>
          <a:ext cx="2362200" cy="3505199"/>
        </p:xfrm>
        <a:graphic>
          <a:graphicData uri="http://schemas.openxmlformats.org/drawingml/2006/table">
            <a:tbl>
              <a:tblPr/>
              <a:tblGrid>
                <a:gridCol w="1160776">
                  <a:extLst>
                    <a:ext uri="{9D8B030D-6E8A-4147-A177-3AD203B41FA5}">
                      <a16:colId xmlns:a16="http://schemas.microsoft.com/office/drawing/2014/main" val="20000"/>
                    </a:ext>
                  </a:extLst>
                </a:gridCol>
                <a:gridCol w="1201424">
                  <a:extLst>
                    <a:ext uri="{9D8B030D-6E8A-4147-A177-3AD203B41FA5}">
                      <a16:colId xmlns:a16="http://schemas.microsoft.com/office/drawing/2014/main" val="20001"/>
                    </a:ext>
                  </a:extLst>
                </a:gridCol>
              </a:tblGrid>
              <a:tr h="723654">
                <a:tc gridSpan="2">
                  <a:txBody>
                    <a:bodyPr/>
                    <a:lstStyle/>
                    <a:p>
                      <a:pPr marL="0" marR="0" algn="ctr">
                        <a:spcBef>
                          <a:spcPts val="0"/>
                        </a:spcBef>
                        <a:spcAft>
                          <a:spcPts val="0"/>
                        </a:spcAft>
                      </a:pPr>
                      <a:r>
                        <a:rPr lang="en-US" sz="1600" b="0" i="0" dirty="0" smtClean="0">
                          <a:solidFill>
                            <a:schemeClr val="bg1"/>
                          </a:solidFill>
                          <a:latin typeface="BentonSans-Medium"/>
                          <a:ea typeface="Calibri"/>
                          <a:cs typeface="BentonSans-Medium"/>
                        </a:rPr>
                        <a:t>Prescription Coverage</a:t>
                      </a:r>
                      <a:endParaRPr lang="en-US" sz="1600" b="0" i="0" dirty="0">
                        <a:solidFill>
                          <a:schemeClr val="bg1"/>
                        </a:solidFill>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542741">
                <a:tc>
                  <a:txBody>
                    <a:bodyPr/>
                    <a:lstStyle/>
                    <a:p>
                      <a:pPr marL="0" marR="0" algn="ctr">
                        <a:spcBef>
                          <a:spcPts val="0"/>
                        </a:spcBef>
                        <a:spcAft>
                          <a:spcPts val="0"/>
                        </a:spcAft>
                      </a:pPr>
                      <a:r>
                        <a:rPr lang="en-US" sz="1200" b="0" i="0" dirty="0">
                          <a:solidFill>
                            <a:srgbClr val="FFFFFF"/>
                          </a:solidFill>
                          <a:latin typeface="BentonSans-Medium"/>
                          <a:ea typeface="Calibri"/>
                          <a:cs typeface="BentonSans-Medium"/>
                        </a:rPr>
                        <a:t>Tier</a:t>
                      </a:r>
                      <a:endParaRPr lang="en-US" sz="1200" b="0" i="0" dirty="0">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rgbClr val="FFFFFF"/>
                          </a:solidFill>
                          <a:latin typeface="BentonSans-Medium"/>
                          <a:ea typeface="Calibri"/>
                          <a:cs typeface="BentonSans-Medium"/>
                        </a:rPr>
                        <a:t>Member Responsibility</a:t>
                      </a:r>
                      <a:endParaRPr lang="en-US" sz="1200" b="0" i="0" dirty="0">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248756">
                <a:tc>
                  <a:txBody>
                    <a:bodyPr/>
                    <a:lstStyle/>
                    <a:p>
                      <a:pPr marL="0" marR="0" algn="ctr">
                        <a:spcBef>
                          <a:spcPts val="0"/>
                        </a:spcBef>
                        <a:spcAft>
                          <a:spcPts val="0"/>
                        </a:spcAft>
                      </a:pPr>
                      <a:r>
                        <a:rPr lang="en-US" sz="1100" b="0" i="0" dirty="0">
                          <a:latin typeface="BentonSans-Book"/>
                          <a:ea typeface="Calibri"/>
                          <a:cs typeface="BentonSans-Book"/>
                        </a:rPr>
                        <a:t>Generic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48756">
                <a:tc>
                  <a:txBody>
                    <a:bodyPr/>
                    <a:lstStyle/>
                    <a:p>
                      <a:pPr marL="0" marR="0" algn="ctr">
                        <a:spcBef>
                          <a:spcPts val="0"/>
                        </a:spcBef>
                        <a:spcAft>
                          <a:spcPts val="0"/>
                        </a:spcAft>
                      </a:pPr>
                      <a:r>
                        <a:rPr lang="en-US" sz="1100" b="0" i="0" dirty="0">
                          <a:latin typeface="BentonSans-Book"/>
                          <a:ea typeface="Calibri"/>
                          <a:cs typeface="BentonSans-Book"/>
                        </a:rPr>
                        <a:t>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48756">
                <a:tc>
                  <a:txBody>
                    <a:bodyPr/>
                    <a:lstStyle/>
                    <a:p>
                      <a:pPr marL="0" marR="0" algn="ctr">
                        <a:spcBef>
                          <a:spcPts val="0"/>
                        </a:spcBef>
                        <a:spcAft>
                          <a:spcPts val="0"/>
                        </a:spcAft>
                      </a:pPr>
                      <a:r>
                        <a:rPr lang="en-US" sz="1100" b="0" i="0" dirty="0">
                          <a:latin typeface="BentonSans-Book"/>
                          <a:ea typeface="Calibri"/>
                          <a:cs typeface="BentonSans-Book"/>
                        </a:rPr>
                        <a:t>Non-Preferred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65% up to $80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48756">
                <a:tc>
                  <a:txBody>
                    <a:bodyPr/>
                    <a:lstStyle/>
                    <a:p>
                      <a:pPr marL="0" marR="0" algn="ctr">
                        <a:spcBef>
                          <a:spcPts val="0"/>
                        </a:spcBef>
                        <a:spcAft>
                          <a:spcPts val="0"/>
                        </a:spcAft>
                      </a:pPr>
                      <a:r>
                        <a:rPr lang="en-US" sz="1100" b="0" i="0" dirty="0">
                          <a:latin typeface="BentonSans-Book"/>
                          <a:ea typeface="Calibri"/>
                          <a:cs typeface="BentonSans-Book"/>
                        </a:rPr>
                        <a:t>Specialty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8756">
                <a:tc gridSpan="2">
                  <a:txBody>
                    <a:bodyPr/>
                    <a:lstStyle/>
                    <a:p>
                      <a:pPr marL="0" marR="0" algn="ctr">
                        <a:spcBef>
                          <a:spcPts val="0"/>
                        </a:spcBef>
                        <a:spcAft>
                          <a:spcPts val="0"/>
                        </a:spcAft>
                      </a:pPr>
                      <a:r>
                        <a:rPr lang="en-US" sz="1100" b="0" i="0" dirty="0">
                          <a:latin typeface="BentonSans-Book"/>
                          <a:ea typeface="Calibri"/>
                          <a:cs typeface="BentonSans-Book"/>
                        </a:rPr>
                        <a:t>Once you pay $</a:t>
                      </a:r>
                      <a:r>
                        <a:rPr lang="en-US" sz="1100" b="0" i="0" dirty="0" smtClean="0">
                          <a:latin typeface="BentonSans-Book"/>
                          <a:ea typeface="Calibri"/>
                          <a:cs typeface="BentonSans-Book"/>
                        </a:rPr>
                        <a:t>1,500:</a:t>
                      </a:r>
                      <a:r>
                        <a:rPr lang="en-US" sz="1100" b="0" i="0" baseline="0" dirty="0" smtClean="0">
                          <a:latin typeface="BentonSans-Book"/>
                          <a:ea typeface="Calibri"/>
                          <a:cs typeface="BentonSans-Book"/>
                        </a:rPr>
                        <a:t> </a:t>
                      </a:r>
                      <a:endParaRPr lang="en-US" sz="1100" b="0"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hMerge="1">
                  <a:txBody>
                    <a:bodyPr/>
                    <a:lstStyle/>
                    <a:p>
                      <a:endParaRPr lang="en-US"/>
                    </a:p>
                  </a:txBody>
                  <a:tcPr/>
                </a:tc>
                <a:extLst>
                  <a:ext uri="{0D108BD9-81ED-4DB2-BD59-A6C34878D82A}">
                    <a16:rowId xmlns:a16="http://schemas.microsoft.com/office/drawing/2014/main" val="10006"/>
                  </a:ext>
                </a:extLst>
              </a:tr>
              <a:tr h="248756">
                <a:tc>
                  <a:txBody>
                    <a:bodyPr/>
                    <a:lstStyle/>
                    <a:p>
                      <a:pPr marL="0" marR="0" algn="ctr">
                        <a:spcBef>
                          <a:spcPts val="0"/>
                        </a:spcBef>
                        <a:spcAft>
                          <a:spcPts val="0"/>
                        </a:spcAft>
                      </a:pPr>
                      <a:r>
                        <a:rPr lang="en-US" sz="1100" b="0" i="0" dirty="0">
                          <a:latin typeface="BentonSans-Book"/>
                          <a:ea typeface="Calibri"/>
                          <a:cs typeface="BentonSans-Book"/>
                        </a:rPr>
                        <a:t>Generic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48756">
                <a:tc>
                  <a:txBody>
                    <a:bodyPr/>
                    <a:lstStyle/>
                    <a:p>
                      <a:pPr marL="0" marR="0" algn="ctr">
                        <a:spcBef>
                          <a:spcPts val="0"/>
                        </a:spcBef>
                        <a:spcAft>
                          <a:spcPts val="0"/>
                        </a:spcAft>
                      </a:pPr>
                      <a:r>
                        <a:rPr lang="en-US" sz="1100" b="0" i="0" dirty="0">
                          <a:latin typeface="BentonSans-Book"/>
                          <a:ea typeface="Calibri"/>
                          <a:cs typeface="BentonSans-Book"/>
                        </a:rPr>
                        <a:t>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$20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48756">
                <a:tc>
                  <a:txBody>
                    <a:bodyPr/>
                    <a:lstStyle/>
                    <a:p>
                      <a:pPr marL="0" marR="0" algn="ctr">
                        <a:spcBef>
                          <a:spcPts val="0"/>
                        </a:spcBef>
                        <a:spcAft>
                          <a:spcPts val="0"/>
                        </a:spcAft>
                      </a:pPr>
                      <a:r>
                        <a:rPr lang="en-US" sz="1100" b="0" i="0" dirty="0">
                          <a:latin typeface="BentonSans-Book"/>
                          <a:ea typeface="Calibri"/>
                          <a:cs typeface="BentonSans-Book"/>
                        </a:rPr>
                        <a:t>Non-Preferred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$40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48756">
                <a:tc>
                  <a:txBody>
                    <a:bodyPr/>
                    <a:lstStyle/>
                    <a:p>
                      <a:pPr marL="0" marR="0" algn="ctr">
                        <a:spcBef>
                          <a:spcPts val="0"/>
                        </a:spcBef>
                        <a:spcAft>
                          <a:spcPts val="0"/>
                        </a:spcAft>
                      </a:pPr>
                      <a:r>
                        <a:rPr lang="en-US" sz="1100" b="0" i="0" dirty="0">
                          <a:latin typeface="BentonSans-Book"/>
                          <a:ea typeface="Calibri"/>
                          <a:cs typeface="BentonSans-Book"/>
                        </a:rPr>
                        <a:t>Specialty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$40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pic>
        <p:nvPicPr>
          <p:cNvPr id="8" name="Picture 7"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9" name="Title 1"/>
          <p:cNvSpPr txBox="1">
            <a:spLocks/>
          </p:cNvSpPr>
          <p:nvPr/>
        </p:nvSpPr>
        <p:spPr>
          <a:xfrm>
            <a:off x="228600" y="685800"/>
            <a:ext cx="8229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400" dirty="0">
                <a:solidFill>
                  <a:prstClr val="white"/>
                </a:solidFill>
                <a:latin typeface="BentonSans-Bold"/>
                <a:cs typeface="BentonSans-Bold"/>
              </a:rPr>
              <a:t>Magnolia Local Plus </a:t>
            </a:r>
            <a:endParaRPr lang="en-US" sz="2800" dirty="0">
              <a:solidFill>
                <a:prstClr val="white"/>
              </a:solidFill>
              <a:latin typeface="BentonSans-Bold"/>
              <a:cs typeface="BentonSans-Bold"/>
            </a:endParaRPr>
          </a:p>
        </p:txBody>
      </p:sp>
      <p:sp>
        <p:nvSpPr>
          <p:cNvPr id="10" name="Rectangle 9"/>
          <p:cNvSpPr/>
          <p:nvPr/>
        </p:nvSpPr>
        <p:spPr>
          <a:xfrm>
            <a:off x="76200" y="1676400"/>
            <a:ext cx="8915400" cy="353943"/>
          </a:xfrm>
          <a:prstGeom prst="rect">
            <a:avLst/>
          </a:prstGeom>
        </p:spPr>
        <p:txBody>
          <a:bodyPr wrap="square">
            <a:spAutoFit/>
          </a:bodyPr>
          <a:lstStyle/>
          <a:p>
            <a:r>
              <a:rPr lang="en-US" sz="1700" b="1" dirty="0" smtClean="0">
                <a:solidFill>
                  <a:srgbClr val="094F8A"/>
                </a:solidFill>
                <a:latin typeface="BentonSans-Bold"/>
                <a:cs typeface="BentonSans-Bold"/>
              </a:rPr>
              <a:t>Active Employees</a:t>
            </a:r>
            <a:endParaRPr lang="en-US" sz="1700" b="1" dirty="0">
              <a:solidFill>
                <a:srgbClr val="FF0000"/>
              </a:solidFill>
              <a:latin typeface="BentonSans-Bold"/>
              <a:cs typeface="BentonSans-Bold"/>
            </a:endParaRPr>
          </a:p>
        </p:txBody>
      </p:sp>
      <p:sp>
        <p:nvSpPr>
          <p:cNvPr id="11" name="Rectangle 10"/>
          <p:cNvSpPr/>
          <p:nvPr/>
        </p:nvSpPr>
        <p:spPr>
          <a:xfrm>
            <a:off x="228600" y="5791200"/>
            <a:ext cx="8305800" cy="954107"/>
          </a:xfrm>
          <a:prstGeom prst="rect">
            <a:avLst/>
          </a:prstGeom>
        </p:spPr>
        <p:txBody>
          <a:bodyPr wrap="square">
            <a:spAutoFit/>
          </a:bodyPr>
          <a:lstStyle/>
          <a:p>
            <a:r>
              <a:rPr lang="en-US" sz="1400" b="1" dirty="0">
                <a:solidFill>
                  <a:prstClr val="black">
                    <a:lumMod val="75000"/>
                    <a:lumOff val="25000"/>
                  </a:prstClr>
                </a:solidFill>
                <a:latin typeface="BentonSans-Book"/>
                <a:cs typeface="BentonSans-Book"/>
              </a:rPr>
              <a:t>** </a:t>
            </a:r>
            <a:r>
              <a:rPr lang="en-US" sz="1400" b="1" dirty="0" smtClean="0">
                <a:solidFill>
                  <a:prstClr val="black">
                    <a:lumMod val="75000"/>
                    <a:lumOff val="25000"/>
                  </a:prstClr>
                </a:solidFill>
                <a:latin typeface="BentonSans-Book"/>
                <a:cs typeface="BentonSans-Book"/>
              </a:rPr>
              <a:t>Co-payments and Coinsurance </a:t>
            </a:r>
            <a:r>
              <a:rPr lang="en-US" sz="1400" b="1" dirty="0">
                <a:solidFill>
                  <a:prstClr val="black">
                    <a:lumMod val="75000"/>
                    <a:lumOff val="25000"/>
                  </a:prstClr>
                </a:solidFill>
                <a:latin typeface="BentonSans-Book"/>
                <a:cs typeface="BentonSans-Book"/>
              </a:rPr>
              <a:t>amounts, deductibles and prescription drug co-payments apply to the member’s out-of-pocket maximum</a:t>
            </a:r>
            <a:r>
              <a:rPr lang="en-US" sz="1400" b="1" dirty="0" smtClean="0">
                <a:solidFill>
                  <a:prstClr val="black">
                    <a:lumMod val="75000"/>
                    <a:lumOff val="25000"/>
                  </a:prstClr>
                </a:solidFill>
                <a:latin typeface="BentonSans-Book"/>
                <a:cs typeface="BentonSans-Book"/>
              </a:rPr>
              <a:t>.</a:t>
            </a:r>
          </a:p>
          <a:p>
            <a:endParaRPr lang="en-US" sz="1400" b="1" dirty="0" smtClean="0">
              <a:solidFill>
                <a:prstClr val="black">
                  <a:lumMod val="75000"/>
                  <a:lumOff val="25000"/>
                </a:prstClr>
              </a:solidFill>
              <a:latin typeface="BentonSans-Book"/>
              <a:cs typeface="BentonSans-Book"/>
            </a:endParaRPr>
          </a:p>
          <a:p>
            <a:r>
              <a:rPr lang="en-US" sz="1400" b="1" dirty="0" smtClean="0">
                <a:solidFill>
                  <a:prstClr val="black">
                    <a:lumMod val="75000"/>
                    <a:lumOff val="25000"/>
                  </a:prstClr>
                </a:solidFill>
                <a:latin typeface="BentonSans-Book"/>
                <a:cs typeface="BentonSans-Book"/>
              </a:rPr>
              <a:t>*PCP- Primary Care Physician. SPC-Specialist</a:t>
            </a:r>
            <a:endParaRPr lang="en-US" sz="1400" b="1" dirty="0">
              <a:solidFill>
                <a:prstClr val="black">
                  <a:lumMod val="75000"/>
                  <a:lumOff val="25000"/>
                </a:prstClr>
              </a:solidFill>
              <a:latin typeface="BentonSans-Book"/>
              <a:cs typeface="BentonSans-Book"/>
            </a:endParaRPr>
          </a:p>
        </p:txBody>
      </p:sp>
    </p:spTree>
    <p:extLst>
      <p:ext uri="{BB962C8B-B14F-4D97-AF65-F5344CB8AC3E}">
        <p14:creationId xmlns:p14="http://schemas.microsoft.com/office/powerpoint/2010/main" val="3607083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Autofit/>
          </a:bodyPr>
          <a:lstStyle/>
          <a:p>
            <a:r>
              <a:rPr lang="en-US" sz="4000" dirty="0" smtClean="0">
                <a:latin typeface="BentonSans-Bold"/>
                <a:cs typeface="BentonSans-Bold"/>
              </a:rPr>
              <a:t>Magnolia Open </a:t>
            </a:r>
            <a:r>
              <a:rPr lang="en-US" sz="4000" dirty="0">
                <a:latin typeface="BentonSans-Bold"/>
                <a:cs typeface="BentonSans-Bold"/>
              </a:rPr>
              <a:t>Access</a:t>
            </a:r>
            <a:br>
              <a:rPr lang="en-US" sz="4000" dirty="0">
                <a:latin typeface="BentonSans-Bold"/>
                <a:cs typeface="BentonSans-Bold"/>
              </a:rPr>
            </a:br>
            <a:r>
              <a:rPr lang="en-US" sz="2400" dirty="0">
                <a:latin typeface="BentonSans-Bold"/>
                <a:cs typeface="BentonSans-Bold"/>
              </a:rPr>
              <a:t>(Nationwide </a:t>
            </a:r>
            <a:r>
              <a:rPr lang="en-US" sz="2400" dirty="0" smtClean="0">
                <a:latin typeface="BentonSans-Bold"/>
                <a:cs typeface="BentonSans-Bold"/>
              </a:rPr>
              <a:t>Providers</a:t>
            </a:r>
            <a:r>
              <a:rPr lang="en-US" sz="2400" dirty="0">
                <a:latin typeface="BentonSans-Bold"/>
                <a:cs typeface="BentonSans-Bold"/>
              </a:rPr>
              <a:t>)</a:t>
            </a:r>
          </a:p>
        </p:txBody>
      </p:sp>
      <p:sp>
        <p:nvSpPr>
          <p:cNvPr id="6" name="Content Placeholder 8"/>
          <p:cNvSpPr>
            <a:spLocks noGrp="1"/>
          </p:cNvSpPr>
          <p:nvPr>
            <p:ph idx="1"/>
          </p:nvPr>
        </p:nvSpPr>
        <p:spPr>
          <a:xfrm>
            <a:off x="457200" y="1447801"/>
            <a:ext cx="8229600" cy="4114800"/>
          </a:xfrm>
        </p:spPr>
        <p:txBody>
          <a:bodyPr>
            <a:noAutofit/>
          </a:bodyPr>
          <a:lstStyle/>
          <a:p>
            <a:r>
              <a:rPr lang="en-US" sz="2000" dirty="0" smtClean="0">
                <a:solidFill>
                  <a:schemeClr val="tx1">
                    <a:lumMod val="75000"/>
                    <a:lumOff val="25000"/>
                  </a:schemeClr>
                </a:solidFill>
                <a:latin typeface="BentonSans-Book"/>
                <a:cs typeface="BentonSans-Book"/>
              </a:rPr>
              <a:t>The Magnolia Open Access Plan offers coverage both inside and outside of Blue Cross’s nationwide network. It differs from the other Magnolia plans in that members enrolled in the Open Access plan will not pay co-payments at physician visits. Instead, once a member’s deductible for allowable charges is met, he or she will pay 10% of the allowable amount for in-network care and 30% of the allowable amount for out-of-network care. Out-of-network care may be balance billed.</a:t>
            </a:r>
          </a:p>
          <a:p>
            <a:endParaRPr lang="en-US" sz="2000" dirty="0" smtClean="0">
              <a:solidFill>
                <a:schemeClr val="tx1">
                  <a:lumMod val="75000"/>
                  <a:lumOff val="25000"/>
                </a:schemeClr>
              </a:solidFill>
              <a:latin typeface="BentonSans-Book"/>
              <a:cs typeface="BentonSans-Book"/>
            </a:endParaRPr>
          </a:p>
          <a:p>
            <a:r>
              <a:rPr lang="en-US" sz="2000" dirty="0" smtClean="0">
                <a:solidFill>
                  <a:schemeClr val="tx1">
                    <a:lumMod val="75000"/>
                    <a:lumOff val="25000"/>
                  </a:schemeClr>
                </a:solidFill>
                <a:latin typeface="BentonSans-Book"/>
                <a:cs typeface="BentonSans-Book"/>
              </a:rPr>
              <a:t>Though the premiums for the Open Access plan are higher than OGB’s other plans, its moderate deductibles combined with a nationwide network make it an attractive plan for members who live out of state or desire the flexibility to use an out-of-network provider. </a:t>
            </a:r>
          </a:p>
        </p:txBody>
      </p:sp>
    </p:spTree>
    <p:extLst>
      <p:ext uri="{BB962C8B-B14F-4D97-AF65-F5344CB8AC3E}">
        <p14:creationId xmlns:p14="http://schemas.microsoft.com/office/powerpoint/2010/main" val="118670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52400" y="1981200"/>
          <a:ext cx="6248400" cy="3449043"/>
        </p:xfrm>
        <a:graphic>
          <a:graphicData uri="http://schemas.openxmlformats.org/drawingml/2006/table">
            <a:tbl>
              <a:tblPr/>
              <a:tblGrid>
                <a:gridCol w="1905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tblGrid>
              <a:tr h="318853">
                <a:tc gridSpan="5">
                  <a:txBody>
                    <a:bodyPr/>
                    <a:lstStyle/>
                    <a:p>
                      <a:pPr marL="0" marR="0" algn="ctr">
                        <a:spcBef>
                          <a:spcPts val="0"/>
                        </a:spcBef>
                        <a:spcAft>
                          <a:spcPts val="0"/>
                        </a:spcAft>
                      </a:pPr>
                      <a:r>
                        <a:rPr lang="en-US" sz="1600" b="0" i="0" dirty="0" smtClean="0">
                          <a:solidFill>
                            <a:schemeClr val="bg1"/>
                          </a:solidFill>
                          <a:latin typeface="BentonSans-Medium"/>
                          <a:ea typeface="Calibri"/>
                          <a:cs typeface="BentonSans-Medium"/>
                        </a:rPr>
                        <a:t>Medical Coverage</a:t>
                      </a:r>
                      <a:endParaRPr lang="en-US" sz="16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717420">
                <a:tc>
                  <a:txBody>
                    <a:bodyPr/>
                    <a:lstStyle/>
                    <a:p>
                      <a:pPr marL="0" marR="0" algn="ctr">
                        <a:spcBef>
                          <a:spcPts val="0"/>
                        </a:spcBef>
                        <a:spcAft>
                          <a:spcPts val="0"/>
                        </a:spcAft>
                      </a:pPr>
                      <a:endParaRPr lang="en-US" sz="14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Employee-Only </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smtClean="0">
                          <a:solidFill>
                            <a:schemeClr val="bg1"/>
                          </a:solidFill>
                          <a:latin typeface="BentonSans-Medium"/>
                          <a:ea typeface="Calibri"/>
                          <a:cs typeface="BentonSans-Medium"/>
                        </a:rPr>
                        <a:t>Employee + 1 </a:t>
                      </a:r>
                      <a:r>
                        <a:rPr lang="en-US" sz="1100" b="0" i="0" dirty="0" smtClean="0">
                          <a:solidFill>
                            <a:schemeClr val="bg1"/>
                          </a:solidFill>
                          <a:latin typeface="BentonSans-Medium"/>
                          <a:ea typeface="Calibri"/>
                          <a:cs typeface="BentonSans-Medium"/>
                        </a:rPr>
                        <a:t>(Spouse or Child)</a:t>
                      </a:r>
                      <a:endParaRPr lang="en-US" sz="11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 + Children</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Family</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239140">
                <a:tc>
                  <a:txBody>
                    <a:bodyPr/>
                    <a:lstStyle/>
                    <a:p>
                      <a:pPr marL="0" marR="0">
                        <a:spcBef>
                          <a:spcPts val="0"/>
                        </a:spcBef>
                        <a:spcAft>
                          <a:spcPts val="0"/>
                        </a:spcAft>
                      </a:pPr>
                      <a:r>
                        <a:rPr lang="en-US" sz="1200" b="0" i="0" dirty="0">
                          <a:latin typeface="BentonSans-Book"/>
                          <a:ea typeface="Calibri"/>
                          <a:cs typeface="BentonSans-Book"/>
                        </a:rPr>
                        <a:t>Deductible </a:t>
                      </a:r>
                      <a:r>
                        <a:rPr lang="en-US" sz="1100" b="0" i="0" dirty="0">
                          <a:latin typeface="BentonSans-Book"/>
                          <a:ea typeface="Calibri"/>
                          <a:cs typeface="BentonSans-Book"/>
                        </a:rPr>
                        <a:t>(in-network)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$900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$1,800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$2,700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$2,700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9140">
                <a:tc>
                  <a:txBody>
                    <a:bodyPr/>
                    <a:lstStyle/>
                    <a:p>
                      <a:pPr marL="0" marR="0">
                        <a:spcBef>
                          <a:spcPts val="0"/>
                        </a:spcBef>
                        <a:spcAft>
                          <a:spcPts val="0"/>
                        </a:spcAft>
                      </a:pPr>
                      <a:r>
                        <a:rPr lang="en-US" sz="1200" b="0" i="0" dirty="0">
                          <a:latin typeface="BentonSans-Book"/>
                          <a:ea typeface="Calibri"/>
                          <a:cs typeface="BentonSans-Book"/>
                        </a:rPr>
                        <a:t>Deductible </a:t>
                      </a:r>
                      <a:r>
                        <a:rPr lang="en-US" sz="1100" b="0" i="0" dirty="0">
                          <a:latin typeface="BentonSans-Book"/>
                          <a:ea typeface="Calibri"/>
                          <a:cs typeface="BentonSans-Book"/>
                        </a:rPr>
                        <a:t>(out-of-network)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$900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$1,800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$2,700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$2,700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4483">
                <a:tc>
                  <a:txBody>
                    <a:bodyPr/>
                    <a:lstStyle/>
                    <a:p>
                      <a:pPr marL="0" marR="0">
                        <a:spcBef>
                          <a:spcPts val="0"/>
                        </a:spcBef>
                        <a:spcAft>
                          <a:spcPts val="0"/>
                        </a:spcAft>
                      </a:pPr>
                      <a:r>
                        <a:rPr lang="en-US" sz="1200" b="0" i="0" dirty="0">
                          <a:latin typeface="BentonSans-Book"/>
                          <a:ea typeface="Calibri"/>
                          <a:cs typeface="BentonSans-Book"/>
                        </a:rPr>
                        <a:t>Out-of-pocket </a:t>
                      </a:r>
                      <a:r>
                        <a:rPr lang="en-US" sz="1200" b="0" i="0" dirty="0" smtClean="0">
                          <a:latin typeface="BentonSans-Book"/>
                          <a:ea typeface="Calibri"/>
                          <a:cs typeface="BentonSans-Book"/>
                        </a:rPr>
                        <a:t>max** </a:t>
                      </a:r>
                      <a:r>
                        <a:rPr lang="en-US" sz="1100" b="0" i="0" dirty="0">
                          <a:latin typeface="BentonSans-Book"/>
                          <a:ea typeface="Calibri"/>
                          <a:cs typeface="BentonSans-Book"/>
                        </a:rPr>
                        <a:t>(in-network)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$5,000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$7,500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$7,500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78280">
                <a:tc>
                  <a:txBody>
                    <a:bodyPr/>
                    <a:lstStyle/>
                    <a:p>
                      <a:pPr marL="0" marR="0">
                        <a:spcBef>
                          <a:spcPts val="0"/>
                        </a:spcBef>
                        <a:spcAft>
                          <a:spcPts val="0"/>
                        </a:spcAft>
                      </a:pPr>
                      <a:r>
                        <a:rPr lang="en-US" sz="1200" b="0" i="0" dirty="0">
                          <a:latin typeface="BentonSans-Book"/>
                          <a:ea typeface="Calibri"/>
                          <a:cs typeface="BentonSans-Book"/>
                        </a:rPr>
                        <a:t>Out-of-pocket max (out-of-network)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$3,700</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$7,500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$11,250</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$11,250</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9140">
                <a:tc>
                  <a:txBody>
                    <a:bodyPr/>
                    <a:lstStyle/>
                    <a:p>
                      <a:pPr marL="0" marR="0">
                        <a:spcBef>
                          <a:spcPts val="0"/>
                        </a:spcBef>
                        <a:spcAft>
                          <a:spcPts val="0"/>
                        </a:spcAft>
                      </a:pPr>
                      <a:r>
                        <a:rPr lang="en-US" sz="1200" b="0" i="0" kern="1200" dirty="0" smtClean="0">
                          <a:solidFill>
                            <a:schemeClr val="tx1"/>
                          </a:solidFill>
                          <a:effectLst/>
                          <a:latin typeface="BentonSans-Book"/>
                          <a:ea typeface="+mn-ea"/>
                          <a:cs typeface="BentonSans-Book"/>
                        </a:rPr>
                        <a:t>Coinsurance </a:t>
                      </a:r>
                      <a:r>
                        <a:rPr lang="en-US" sz="1100" b="0" i="0" kern="1200" dirty="0" smtClean="0">
                          <a:solidFill>
                            <a:schemeClr val="tx1"/>
                          </a:solidFill>
                          <a:effectLst/>
                          <a:latin typeface="BentonSans-Book"/>
                          <a:ea typeface="+mn-ea"/>
                          <a:cs typeface="BentonSans-Book"/>
                        </a:rPr>
                        <a:t>(in-network)</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i="0" dirty="0" smtClean="0">
                          <a:latin typeface="BentonSans-Book"/>
                          <a:cs typeface="BentonSans-Book"/>
                        </a:rPr>
                        <a:t>10%</a:t>
                      </a:r>
                      <a:endParaRPr lang="en-US" sz="1200" b="0" i="0" dirty="0">
                        <a:latin typeface="BentonSans-Book"/>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latin typeface="BentonSans-Book"/>
                          <a:cs typeface="BentonSans-Book"/>
                        </a:rPr>
                        <a:t>10%</a:t>
                      </a:r>
                      <a:endParaRPr lang="en-US" sz="1200" b="0" i="0" dirty="0">
                        <a:latin typeface="BentonSans-Book"/>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latin typeface="BentonSans-Book"/>
                          <a:cs typeface="BentonSans-Book"/>
                        </a:rPr>
                        <a:t>10%</a:t>
                      </a:r>
                      <a:endParaRPr lang="en-US" sz="1200" b="0" i="0" dirty="0">
                        <a:latin typeface="BentonSans-Book"/>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latin typeface="BentonSans-Book"/>
                          <a:cs typeface="BentonSans-Book"/>
                        </a:rPr>
                        <a:t>10%</a:t>
                      </a:r>
                      <a:endParaRPr lang="en-US" sz="1200" b="0" i="0" dirty="0">
                        <a:latin typeface="BentonSans-Book"/>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4483">
                <a:tc>
                  <a:txBody>
                    <a:bodyPr/>
                    <a:lstStyle/>
                    <a:p>
                      <a:pPr marL="0" marR="0">
                        <a:spcBef>
                          <a:spcPts val="0"/>
                        </a:spcBef>
                        <a:spcAft>
                          <a:spcPts val="0"/>
                        </a:spcAft>
                      </a:pPr>
                      <a:r>
                        <a:rPr lang="en-US" sz="1200" b="0" i="0" dirty="0" smtClean="0">
                          <a:latin typeface="BentonSans-Book"/>
                          <a:ea typeface="Calibri"/>
                          <a:cs typeface="BentonSans-Book"/>
                        </a:rPr>
                        <a:t>Coinsurance* </a:t>
                      </a:r>
                      <a:r>
                        <a:rPr lang="en-US" sz="1100" b="0" i="0" dirty="0" smtClean="0">
                          <a:latin typeface="BentonSans-Book"/>
                          <a:ea typeface="Calibri"/>
                          <a:cs typeface="BentonSans-Book"/>
                        </a:rPr>
                        <a:t>(out-of-network</a:t>
                      </a:r>
                      <a:r>
                        <a:rPr lang="en-US" sz="1100" b="0" i="0" dirty="0">
                          <a:latin typeface="BentonSans-Book"/>
                          <a:ea typeface="Calibri"/>
                          <a:cs typeface="BentonSans-Book"/>
                        </a:rPr>
                        <a:t>)</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30%</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30%</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30%</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30%</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68104">
                <a:tc>
                  <a:txBody>
                    <a:bodyPr/>
                    <a:lstStyle/>
                    <a:p>
                      <a:pPr marL="0" marR="0">
                        <a:spcBef>
                          <a:spcPts val="0"/>
                        </a:spcBef>
                        <a:spcAft>
                          <a:spcPts val="0"/>
                        </a:spcAft>
                      </a:pPr>
                      <a:r>
                        <a:rPr lang="en-US" sz="1200" b="0" i="0" dirty="0" smtClean="0">
                          <a:latin typeface="BentonSans-Book"/>
                          <a:ea typeface="Calibri"/>
                          <a:cs typeface="BentonSans-Book"/>
                        </a:rPr>
                        <a:t>Emergency Room Co-pay</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smtClean="0">
                          <a:latin typeface="BentonSans-Book"/>
                          <a:ea typeface="Calibri"/>
                          <a:cs typeface="BentonSans-Book"/>
                        </a:rPr>
                        <a:t>$150; Waived if admitted</a:t>
                      </a:r>
                      <a:endParaRPr lang="en-US" sz="11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smtClean="0">
                          <a:latin typeface="BentonSans-Book"/>
                          <a:ea typeface="Calibri"/>
                          <a:cs typeface="BentonSans-Book"/>
                        </a:rPr>
                        <a:t>$150; Waived if admitted</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smtClean="0">
                          <a:latin typeface="BentonSans-Book"/>
                          <a:ea typeface="Calibri"/>
                          <a:cs typeface="BentonSans-Book"/>
                        </a:rPr>
                        <a:t>$150; Waived if admitted</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smtClean="0">
                          <a:latin typeface="BentonSans-Book"/>
                          <a:ea typeface="Calibri"/>
                          <a:cs typeface="BentonSans-Book"/>
                        </a:rPr>
                        <a:t>$150; Waived if admitted</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8" name="Table 7"/>
          <p:cNvGraphicFramePr>
            <a:graphicFrameLocks noGrp="1"/>
          </p:cNvGraphicFramePr>
          <p:nvPr>
            <p:extLst/>
          </p:nvPr>
        </p:nvGraphicFramePr>
        <p:xfrm>
          <a:off x="6477000" y="1981200"/>
          <a:ext cx="2514600" cy="3200399"/>
        </p:xfrm>
        <a:graphic>
          <a:graphicData uri="http://schemas.openxmlformats.org/drawingml/2006/table">
            <a:tbl>
              <a:tblPr/>
              <a:tblGrid>
                <a:gridCol w="1235664">
                  <a:extLst>
                    <a:ext uri="{9D8B030D-6E8A-4147-A177-3AD203B41FA5}">
                      <a16:colId xmlns:a16="http://schemas.microsoft.com/office/drawing/2014/main" val="20000"/>
                    </a:ext>
                  </a:extLst>
                </a:gridCol>
                <a:gridCol w="1278936">
                  <a:extLst>
                    <a:ext uri="{9D8B030D-6E8A-4147-A177-3AD203B41FA5}">
                      <a16:colId xmlns:a16="http://schemas.microsoft.com/office/drawing/2014/main" val="20001"/>
                    </a:ext>
                  </a:extLst>
                </a:gridCol>
              </a:tblGrid>
              <a:tr h="368391">
                <a:tc gridSpan="2">
                  <a:txBody>
                    <a:bodyPr/>
                    <a:lstStyle/>
                    <a:p>
                      <a:pPr marL="0" marR="0" algn="ctr">
                        <a:spcBef>
                          <a:spcPts val="0"/>
                        </a:spcBef>
                        <a:spcAft>
                          <a:spcPts val="0"/>
                        </a:spcAft>
                      </a:pPr>
                      <a:r>
                        <a:rPr lang="en-US" sz="1600" b="0" i="0" dirty="0" smtClean="0">
                          <a:solidFill>
                            <a:schemeClr val="bg1"/>
                          </a:solidFill>
                          <a:latin typeface="BentonSans-Medium"/>
                          <a:ea typeface="Calibri"/>
                          <a:cs typeface="BentonSans-Medium"/>
                        </a:rPr>
                        <a:t>Prescription Coverage</a:t>
                      </a:r>
                      <a:endParaRPr lang="en-US" sz="1600" b="0" i="0" dirty="0">
                        <a:solidFill>
                          <a:schemeClr val="bg1"/>
                        </a:solidFill>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552587">
                <a:tc>
                  <a:txBody>
                    <a:bodyPr/>
                    <a:lstStyle/>
                    <a:p>
                      <a:pPr marL="0" marR="0" algn="ctr">
                        <a:spcBef>
                          <a:spcPts val="0"/>
                        </a:spcBef>
                        <a:spcAft>
                          <a:spcPts val="0"/>
                        </a:spcAft>
                      </a:pPr>
                      <a:r>
                        <a:rPr lang="en-US" sz="1200" b="0" i="0" dirty="0">
                          <a:solidFill>
                            <a:srgbClr val="FFFFFF"/>
                          </a:solidFill>
                          <a:latin typeface="BentonSans-Medium"/>
                          <a:ea typeface="Calibri"/>
                          <a:cs typeface="BentonSans-Medium"/>
                        </a:rPr>
                        <a:t>Tier</a:t>
                      </a:r>
                      <a:endParaRPr lang="en-US" sz="1200" b="0" i="0" dirty="0">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rgbClr val="FFFFFF"/>
                          </a:solidFill>
                          <a:latin typeface="BentonSans-Medium"/>
                          <a:ea typeface="Calibri"/>
                          <a:cs typeface="BentonSans-Medium"/>
                        </a:rPr>
                        <a:t>Member Responsibility</a:t>
                      </a:r>
                      <a:endParaRPr lang="en-US" sz="1200" b="0" i="0" dirty="0">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253269">
                <a:tc>
                  <a:txBody>
                    <a:bodyPr/>
                    <a:lstStyle/>
                    <a:p>
                      <a:pPr marL="0" marR="0" algn="ctr">
                        <a:spcBef>
                          <a:spcPts val="0"/>
                        </a:spcBef>
                        <a:spcAft>
                          <a:spcPts val="0"/>
                        </a:spcAft>
                      </a:pPr>
                      <a:r>
                        <a:rPr lang="en-US" sz="1100" b="0" i="0" dirty="0">
                          <a:latin typeface="BentonSans-Book"/>
                          <a:ea typeface="Calibri"/>
                          <a:cs typeface="BentonSans-Book"/>
                        </a:rPr>
                        <a:t>Generic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3269">
                <a:tc>
                  <a:txBody>
                    <a:bodyPr/>
                    <a:lstStyle/>
                    <a:p>
                      <a:pPr marL="0" marR="0" algn="ctr">
                        <a:spcBef>
                          <a:spcPts val="0"/>
                        </a:spcBef>
                        <a:spcAft>
                          <a:spcPts val="0"/>
                        </a:spcAft>
                      </a:pPr>
                      <a:r>
                        <a:rPr lang="en-US" sz="1100" b="0" i="0" dirty="0">
                          <a:latin typeface="BentonSans-Book"/>
                          <a:ea typeface="Calibri"/>
                          <a:cs typeface="BentonSans-Book"/>
                        </a:rPr>
                        <a:t>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3269">
                <a:tc>
                  <a:txBody>
                    <a:bodyPr/>
                    <a:lstStyle/>
                    <a:p>
                      <a:pPr marL="0" marR="0" algn="ctr">
                        <a:spcBef>
                          <a:spcPts val="0"/>
                        </a:spcBef>
                        <a:spcAft>
                          <a:spcPts val="0"/>
                        </a:spcAft>
                      </a:pPr>
                      <a:r>
                        <a:rPr lang="en-US" sz="1100" b="0" i="0" dirty="0">
                          <a:latin typeface="BentonSans-Book"/>
                          <a:ea typeface="Calibri"/>
                          <a:cs typeface="BentonSans-Book"/>
                        </a:rPr>
                        <a:t>Non-Preferred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65% up to $80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3269">
                <a:tc>
                  <a:txBody>
                    <a:bodyPr/>
                    <a:lstStyle/>
                    <a:p>
                      <a:pPr marL="0" marR="0" algn="ctr">
                        <a:spcBef>
                          <a:spcPts val="0"/>
                        </a:spcBef>
                        <a:spcAft>
                          <a:spcPts val="0"/>
                        </a:spcAft>
                      </a:pPr>
                      <a:r>
                        <a:rPr lang="en-US" sz="1100" b="0" i="0" dirty="0">
                          <a:latin typeface="BentonSans-Book"/>
                          <a:ea typeface="Calibri"/>
                          <a:cs typeface="BentonSans-Book"/>
                        </a:rPr>
                        <a:t>Specialty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3269">
                <a:tc gridSpan="2">
                  <a:txBody>
                    <a:bodyPr/>
                    <a:lstStyle/>
                    <a:p>
                      <a:pPr marL="0" marR="0" algn="ctr">
                        <a:spcBef>
                          <a:spcPts val="0"/>
                        </a:spcBef>
                        <a:spcAft>
                          <a:spcPts val="0"/>
                        </a:spcAft>
                      </a:pPr>
                      <a:r>
                        <a:rPr lang="en-US" sz="1100" b="0" i="0" dirty="0">
                          <a:latin typeface="BentonSans-Book"/>
                          <a:ea typeface="Calibri"/>
                          <a:cs typeface="BentonSans-Book"/>
                        </a:rPr>
                        <a:t>Once you pay $</a:t>
                      </a:r>
                      <a:r>
                        <a:rPr lang="en-US" sz="1100" b="0" i="0" dirty="0" smtClean="0">
                          <a:latin typeface="BentonSans-Book"/>
                          <a:ea typeface="Calibri"/>
                          <a:cs typeface="BentonSans-Book"/>
                        </a:rPr>
                        <a:t>1,500:</a:t>
                      </a:r>
                      <a:r>
                        <a:rPr lang="en-US" sz="1100" b="0" i="0" baseline="0" dirty="0" smtClean="0">
                          <a:latin typeface="BentonSans-Book"/>
                          <a:ea typeface="Calibri"/>
                          <a:cs typeface="BentonSans-Book"/>
                        </a:rPr>
                        <a:t> </a:t>
                      </a:r>
                      <a:endParaRPr lang="en-US" sz="1100" b="0"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hMerge="1">
                  <a:txBody>
                    <a:bodyPr/>
                    <a:lstStyle/>
                    <a:p>
                      <a:endParaRPr lang="en-US"/>
                    </a:p>
                  </a:txBody>
                  <a:tcPr/>
                </a:tc>
                <a:extLst>
                  <a:ext uri="{0D108BD9-81ED-4DB2-BD59-A6C34878D82A}">
                    <a16:rowId xmlns:a16="http://schemas.microsoft.com/office/drawing/2014/main" val="10006"/>
                  </a:ext>
                </a:extLst>
              </a:tr>
              <a:tr h="253269">
                <a:tc>
                  <a:txBody>
                    <a:bodyPr/>
                    <a:lstStyle/>
                    <a:p>
                      <a:pPr marL="0" marR="0" algn="ctr">
                        <a:spcBef>
                          <a:spcPts val="0"/>
                        </a:spcBef>
                        <a:spcAft>
                          <a:spcPts val="0"/>
                        </a:spcAft>
                      </a:pPr>
                      <a:r>
                        <a:rPr lang="en-US" sz="1100" b="0" i="0" dirty="0">
                          <a:latin typeface="BentonSans-Book"/>
                          <a:ea typeface="Calibri"/>
                          <a:cs typeface="BentonSans-Book"/>
                        </a:rPr>
                        <a:t>Generic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53269">
                <a:tc>
                  <a:txBody>
                    <a:bodyPr/>
                    <a:lstStyle/>
                    <a:p>
                      <a:pPr marL="0" marR="0" algn="ctr">
                        <a:spcBef>
                          <a:spcPts val="0"/>
                        </a:spcBef>
                        <a:spcAft>
                          <a:spcPts val="0"/>
                        </a:spcAft>
                      </a:pPr>
                      <a:r>
                        <a:rPr lang="en-US" sz="1100" b="0" i="0" dirty="0">
                          <a:latin typeface="BentonSans-Book"/>
                          <a:ea typeface="Calibri"/>
                          <a:cs typeface="BentonSans-Book"/>
                        </a:rPr>
                        <a:t>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$20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53269">
                <a:tc>
                  <a:txBody>
                    <a:bodyPr/>
                    <a:lstStyle/>
                    <a:p>
                      <a:pPr marL="0" marR="0" algn="ctr">
                        <a:spcBef>
                          <a:spcPts val="0"/>
                        </a:spcBef>
                        <a:spcAft>
                          <a:spcPts val="0"/>
                        </a:spcAft>
                      </a:pPr>
                      <a:r>
                        <a:rPr lang="en-US" sz="1100" b="0" i="0" dirty="0">
                          <a:latin typeface="BentonSans-Book"/>
                          <a:ea typeface="Calibri"/>
                          <a:cs typeface="BentonSans-Book"/>
                        </a:rPr>
                        <a:t>Non-Preferred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$40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53269">
                <a:tc>
                  <a:txBody>
                    <a:bodyPr/>
                    <a:lstStyle/>
                    <a:p>
                      <a:pPr marL="0" marR="0" algn="ctr">
                        <a:spcBef>
                          <a:spcPts val="0"/>
                        </a:spcBef>
                        <a:spcAft>
                          <a:spcPts val="0"/>
                        </a:spcAft>
                      </a:pPr>
                      <a:r>
                        <a:rPr lang="en-US" sz="1100" b="0" i="0" dirty="0">
                          <a:latin typeface="BentonSans-Book"/>
                          <a:ea typeface="Calibri"/>
                          <a:cs typeface="BentonSans-Book"/>
                        </a:rPr>
                        <a:t>Specialty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$40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pic>
        <p:nvPicPr>
          <p:cNvPr id="10" name="Picture 9"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11" name="Title 1"/>
          <p:cNvSpPr txBox="1">
            <a:spLocks/>
          </p:cNvSpPr>
          <p:nvPr/>
        </p:nvSpPr>
        <p:spPr>
          <a:xfrm>
            <a:off x="228600" y="685800"/>
            <a:ext cx="8229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400" dirty="0">
                <a:solidFill>
                  <a:prstClr val="white"/>
                </a:solidFill>
                <a:latin typeface="BentonSans-Bold"/>
                <a:cs typeface="BentonSans-Bold"/>
              </a:rPr>
              <a:t>Magnolia </a:t>
            </a:r>
            <a:r>
              <a:rPr lang="en-US" sz="4400" dirty="0" smtClean="0">
                <a:solidFill>
                  <a:prstClr val="white"/>
                </a:solidFill>
                <a:latin typeface="BentonSans-Bold"/>
                <a:cs typeface="BentonSans-Bold"/>
              </a:rPr>
              <a:t>Open Access</a:t>
            </a:r>
            <a:endParaRPr lang="en-US" sz="1800" dirty="0">
              <a:solidFill>
                <a:prstClr val="white"/>
              </a:solidFill>
              <a:latin typeface="BentonSans-Bold"/>
              <a:cs typeface="BentonSans-Bold"/>
            </a:endParaRPr>
          </a:p>
        </p:txBody>
      </p:sp>
      <p:sp>
        <p:nvSpPr>
          <p:cNvPr id="9" name="Rectangle 8"/>
          <p:cNvSpPr/>
          <p:nvPr/>
        </p:nvSpPr>
        <p:spPr>
          <a:xfrm>
            <a:off x="76200" y="1600200"/>
            <a:ext cx="8915400" cy="353943"/>
          </a:xfrm>
          <a:prstGeom prst="rect">
            <a:avLst/>
          </a:prstGeom>
        </p:spPr>
        <p:txBody>
          <a:bodyPr wrap="square">
            <a:spAutoFit/>
          </a:bodyPr>
          <a:lstStyle/>
          <a:p>
            <a:r>
              <a:rPr lang="en-US" sz="1700" b="1" dirty="0" smtClean="0">
                <a:solidFill>
                  <a:srgbClr val="094F8A"/>
                </a:solidFill>
                <a:latin typeface="BentonSans-Bold"/>
                <a:cs typeface="BentonSans-Bold"/>
              </a:rPr>
              <a:t>Active Employees</a:t>
            </a:r>
            <a:endParaRPr lang="en-US" sz="1700" b="1" dirty="0">
              <a:solidFill>
                <a:srgbClr val="FF0000"/>
              </a:solidFill>
              <a:latin typeface="BentonSans-Bold"/>
              <a:cs typeface="BentonSans-Bold"/>
            </a:endParaRPr>
          </a:p>
        </p:txBody>
      </p:sp>
      <p:sp>
        <p:nvSpPr>
          <p:cNvPr id="13" name="Rectangle 12"/>
          <p:cNvSpPr/>
          <p:nvPr/>
        </p:nvSpPr>
        <p:spPr>
          <a:xfrm>
            <a:off x="266700" y="5486400"/>
            <a:ext cx="8610600" cy="1754326"/>
          </a:xfrm>
          <a:prstGeom prst="rect">
            <a:avLst/>
          </a:prstGeom>
        </p:spPr>
        <p:txBody>
          <a:bodyPr wrap="square">
            <a:spAutoFit/>
          </a:bodyPr>
          <a:lstStyle/>
          <a:p>
            <a:r>
              <a:rPr lang="en-US" sz="1200" b="1" dirty="0" smtClean="0">
                <a:solidFill>
                  <a:prstClr val="black">
                    <a:lumMod val="75000"/>
                    <a:lumOff val="25000"/>
                  </a:prstClr>
                </a:solidFill>
                <a:latin typeface="BentonSans-Book"/>
                <a:cs typeface="BentonSans-Book"/>
              </a:rPr>
              <a:t>*Coinsurance for out-of-network charges - Eligible expenses are reimbursed in accordance with a fee schedule of maximum allowable charges, not billed charges. Once </a:t>
            </a:r>
            <a:r>
              <a:rPr lang="en-US" sz="1200" b="1" dirty="0">
                <a:solidFill>
                  <a:prstClr val="black">
                    <a:lumMod val="75000"/>
                    <a:lumOff val="25000"/>
                  </a:prstClr>
                </a:solidFill>
                <a:latin typeface="BentonSans-Book"/>
                <a:cs typeface="BentonSans-Book"/>
              </a:rPr>
              <a:t>a member’s deductible is met, he or she will pay 40% of the allowable charge, plus 100% of the difference between the allowable charge and billed amount for out-of-network care. </a:t>
            </a:r>
            <a:endParaRPr lang="en-US" sz="1200" b="1" dirty="0" smtClean="0">
              <a:solidFill>
                <a:prstClr val="black">
                  <a:lumMod val="75000"/>
                  <a:lumOff val="25000"/>
                </a:prstClr>
              </a:solidFill>
              <a:latin typeface="BentonSans-Book"/>
              <a:cs typeface="BentonSans-Book"/>
            </a:endParaRPr>
          </a:p>
          <a:p>
            <a:r>
              <a:rPr lang="en-US" sz="1200" b="1" dirty="0" smtClean="0">
                <a:solidFill>
                  <a:prstClr val="black">
                    <a:lumMod val="75000"/>
                    <a:lumOff val="25000"/>
                  </a:prstClr>
                </a:solidFill>
                <a:latin typeface="BentonSans-Book"/>
                <a:cs typeface="BentonSans-Book"/>
              </a:rPr>
              <a:t>**Coinsurance </a:t>
            </a:r>
            <a:r>
              <a:rPr lang="en-US" sz="1200" b="1" dirty="0">
                <a:solidFill>
                  <a:prstClr val="black">
                    <a:lumMod val="75000"/>
                    <a:lumOff val="25000"/>
                  </a:prstClr>
                </a:solidFill>
                <a:latin typeface="BentonSans-Book"/>
                <a:cs typeface="BentonSans-Book"/>
              </a:rPr>
              <a:t>amounts, deductibles and prescription drug co-payments apply to the member’s out-of-pocket maximum.</a:t>
            </a:r>
          </a:p>
          <a:p>
            <a:endParaRPr lang="en-US" sz="1200" b="1" dirty="0" smtClean="0">
              <a:solidFill>
                <a:prstClr val="black"/>
              </a:solidFill>
              <a:latin typeface="BentonSans-Book"/>
              <a:cs typeface="BentonSans-Book"/>
            </a:endParaRPr>
          </a:p>
          <a:p>
            <a:endParaRPr lang="en-US" sz="1200" dirty="0">
              <a:solidFill>
                <a:prstClr val="black"/>
              </a:solidFill>
              <a:latin typeface="BentonSans-Book"/>
              <a:cs typeface="BentonSans-Book"/>
            </a:endParaRPr>
          </a:p>
          <a:p>
            <a:endParaRPr lang="en-US" sz="1200" dirty="0">
              <a:solidFill>
                <a:prstClr val="black"/>
              </a:solidFill>
              <a:latin typeface="BentonSans-Book"/>
              <a:cs typeface="BentonSans-Book"/>
            </a:endParaRPr>
          </a:p>
        </p:txBody>
      </p:sp>
    </p:spTree>
    <p:extLst>
      <p:ext uri="{BB962C8B-B14F-4D97-AF65-F5344CB8AC3E}">
        <p14:creationId xmlns:p14="http://schemas.microsoft.com/office/powerpoint/2010/main" val="3929525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066800"/>
          </a:xfrm>
        </p:spPr>
        <p:txBody>
          <a:bodyPr>
            <a:normAutofit fontScale="90000"/>
          </a:bodyPr>
          <a:lstStyle/>
          <a:p>
            <a:r>
              <a:rPr lang="en-US" sz="4900" dirty="0" smtClean="0">
                <a:latin typeface="BentonSans-Bold"/>
                <a:cs typeface="BentonSans-Bold"/>
              </a:rPr>
              <a:t>Magnolia Local</a:t>
            </a:r>
            <a:r>
              <a:rPr lang="en-US" sz="4000" dirty="0" smtClean="0">
                <a:latin typeface="BentonSans-Bold"/>
                <a:cs typeface="BentonSans-Bold"/>
              </a:rPr>
              <a:t/>
            </a:r>
            <a:br>
              <a:rPr lang="en-US" sz="4000" dirty="0" smtClean="0">
                <a:latin typeface="BentonSans-Bold"/>
                <a:cs typeface="BentonSans-Bold"/>
              </a:rPr>
            </a:br>
            <a:r>
              <a:rPr lang="en-US" sz="2700" dirty="0" smtClean="0">
                <a:latin typeface="BentonSans-Bold"/>
                <a:cs typeface="BentonSans-Bold"/>
              </a:rPr>
              <a:t>(Limited In-Network Provider Only Plan)</a:t>
            </a:r>
            <a:endParaRPr lang="en-US" sz="4000" dirty="0">
              <a:latin typeface="BentonSans-Bold"/>
              <a:cs typeface="BentonSans-Bold"/>
            </a:endParaRPr>
          </a:p>
        </p:txBody>
      </p:sp>
      <p:sp>
        <p:nvSpPr>
          <p:cNvPr id="4" name="Content Placeholder 2"/>
          <p:cNvSpPr txBox="1">
            <a:spLocks/>
          </p:cNvSpPr>
          <p:nvPr/>
        </p:nvSpPr>
        <p:spPr>
          <a:xfrm>
            <a:off x="457200" y="1676400"/>
            <a:ext cx="8229600" cy="4953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ü"/>
              <a:defRPr sz="2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8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prstClr val="black">
                    <a:lumMod val="75000"/>
                    <a:lumOff val="25000"/>
                  </a:prstClr>
                </a:solidFill>
                <a:latin typeface="BentonSans-Book"/>
                <a:cs typeface="BentonSans-Book"/>
              </a:rPr>
              <a:t>The Magnolia Local plan is a </a:t>
            </a:r>
            <a:r>
              <a:rPr lang="en-US" sz="2600" b="1" u="sng" dirty="0" smtClean="0">
                <a:solidFill>
                  <a:prstClr val="black">
                    <a:lumMod val="75000"/>
                    <a:lumOff val="25000"/>
                  </a:prstClr>
                </a:solidFill>
                <a:latin typeface="BentonSans-Book"/>
                <a:cs typeface="BentonSans-Book"/>
              </a:rPr>
              <a:t>limited provider in-network only plan</a:t>
            </a:r>
            <a:r>
              <a:rPr lang="en-US" sz="2600" dirty="0" smtClean="0">
                <a:solidFill>
                  <a:prstClr val="black">
                    <a:lumMod val="75000"/>
                    <a:lumOff val="25000"/>
                  </a:prstClr>
                </a:solidFill>
                <a:latin typeface="BentonSans-Book"/>
                <a:cs typeface="BentonSans-Book"/>
              </a:rPr>
              <a:t> for members who live in specific coverage areas. Magnolia Local is a health plan for members who want local access, affordable premiums and a new approach to health care. </a:t>
            </a:r>
          </a:p>
          <a:p>
            <a:endParaRPr lang="en-US" sz="2600" dirty="0">
              <a:solidFill>
                <a:prstClr val="black">
                  <a:lumMod val="75000"/>
                  <a:lumOff val="25000"/>
                </a:prstClr>
              </a:solidFill>
              <a:latin typeface="BentonSans-Book"/>
              <a:cs typeface="BentonSans-Book"/>
            </a:endParaRPr>
          </a:p>
          <a:p>
            <a:r>
              <a:rPr lang="en-US" sz="2600" dirty="0" smtClean="0">
                <a:solidFill>
                  <a:prstClr val="black">
                    <a:lumMod val="75000"/>
                    <a:lumOff val="25000"/>
                  </a:prstClr>
                </a:solidFill>
                <a:latin typeface="BentonSans-Book"/>
                <a:cs typeface="BentonSans-Book"/>
              </a:rPr>
              <a:t>Out-of-network coverage is provided </a:t>
            </a:r>
            <a:r>
              <a:rPr lang="en-US" sz="2600" b="1" u="sng" dirty="0" smtClean="0">
                <a:solidFill>
                  <a:prstClr val="black">
                    <a:lumMod val="75000"/>
                    <a:lumOff val="25000"/>
                  </a:prstClr>
                </a:solidFill>
                <a:latin typeface="BentonSans-Book"/>
                <a:cs typeface="BentonSans-Book"/>
              </a:rPr>
              <a:t>only</a:t>
            </a:r>
            <a:r>
              <a:rPr lang="en-US" sz="2600" dirty="0" smtClean="0">
                <a:solidFill>
                  <a:prstClr val="black">
                    <a:lumMod val="75000"/>
                    <a:lumOff val="25000"/>
                  </a:prstClr>
                </a:solidFill>
                <a:latin typeface="BentonSans-Book"/>
                <a:cs typeface="BentonSans-Book"/>
              </a:rPr>
              <a:t> in emergencies and may be subject to balance billing. </a:t>
            </a:r>
          </a:p>
        </p:txBody>
      </p:sp>
    </p:spTree>
    <p:extLst>
      <p:ext uri="{BB962C8B-B14F-4D97-AF65-F5344CB8AC3E}">
        <p14:creationId xmlns:p14="http://schemas.microsoft.com/office/powerpoint/2010/main" val="1042750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4" name="Picture 3" descr="OGB_ppt_inner.jpg"/>
          <p:cNvPicPr>
            <a:picLocks noChangeAspect="1"/>
          </p:cNvPicPr>
          <p:nvPr/>
        </p:nvPicPr>
        <p:blipFill rotWithShape="1">
          <a:blip r:embed="rId2"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5" name="Title 1"/>
          <p:cNvSpPr>
            <a:spLocks noGrp="1"/>
          </p:cNvSpPr>
          <p:nvPr>
            <p:ph type="title"/>
          </p:nvPr>
        </p:nvSpPr>
        <p:spPr>
          <a:xfrm>
            <a:off x="457200" y="609600"/>
            <a:ext cx="8229600" cy="959723"/>
          </a:xfrm>
        </p:spPr>
        <p:txBody>
          <a:bodyPr>
            <a:normAutofit/>
          </a:bodyPr>
          <a:lstStyle/>
          <a:p>
            <a:r>
              <a:rPr lang="en-US" sz="4400" dirty="0" smtClean="0">
                <a:solidFill>
                  <a:schemeClr val="bg1"/>
                </a:solidFill>
              </a:rPr>
              <a:t>Magnolia Local</a:t>
            </a:r>
            <a:endParaRPr lang="en-US" sz="4400" dirty="0">
              <a:solidFill>
                <a:schemeClr val="bg1"/>
              </a:solidFill>
            </a:endParaRPr>
          </a:p>
        </p:txBody>
      </p:sp>
      <p:sp>
        <p:nvSpPr>
          <p:cNvPr id="6" name="Content Placeholder 2"/>
          <p:cNvSpPr txBox="1">
            <a:spLocks/>
          </p:cNvSpPr>
          <p:nvPr/>
        </p:nvSpPr>
        <p:spPr>
          <a:xfrm>
            <a:off x="457200" y="1676400"/>
            <a:ext cx="8229600" cy="5257800"/>
          </a:xfrm>
          <a:prstGeom prst="rect">
            <a:avLst/>
          </a:prstGeom>
        </p:spPr>
        <p:txBody>
          <a:bodyPr vert="horz" lIns="91440" tIns="45720" rIns="91440" bIns="45720" rtlCol="0">
            <a:normAutofit fontScale="25000" lnSpcReduction="20000"/>
          </a:bodyPr>
          <a:lstStyle>
            <a:lvl1pPr marL="0" indent="0" algn="l" defTabSz="914400" rtl="0" eaLnBrk="1" latinLnBrk="0" hangingPunct="1">
              <a:spcBef>
                <a:spcPct val="20000"/>
              </a:spcBef>
              <a:buFont typeface="Arial" pitchFamily="34" charset="0"/>
              <a:buNone/>
              <a:defRPr sz="2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ü"/>
              <a:defRPr sz="2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8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0" b="1" dirty="0" smtClean="0">
                <a:solidFill>
                  <a:srgbClr val="094F8A"/>
                </a:solidFill>
                <a:latin typeface="BentonSans-Medium"/>
              </a:rPr>
              <a:t>Magnolia Local has two networks: </a:t>
            </a:r>
          </a:p>
          <a:p>
            <a:pPr>
              <a:lnSpc>
                <a:spcPct val="120000"/>
              </a:lnSpc>
            </a:pPr>
            <a:r>
              <a:rPr lang="en-US" sz="7200" b="1" dirty="0" smtClean="0">
                <a:solidFill>
                  <a:srgbClr val="02A3E9"/>
                </a:solidFill>
                <a:latin typeface="BentonSans-Medium"/>
              </a:rPr>
              <a:t>Community Blue</a:t>
            </a:r>
          </a:p>
          <a:p>
            <a:pPr>
              <a:lnSpc>
                <a:spcPct val="120000"/>
              </a:lnSpc>
            </a:pPr>
            <a:r>
              <a:rPr lang="en-US" sz="6000" dirty="0" smtClean="0">
                <a:solidFill>
                  <a:prstClr val="black">
                    <a:lumMod val="85000"/>
                    <a:lumOff val="15000"/>
                  </a:prstClr>
                </a:solidFill>
                <a:latin typeface="BentonSans-Medium"/>
              </a:rPr>
              <a:t>Community Blue is a select, local network designed for members who live in the parishes of </a:t>
            </a:r>
            <a:r>
              <a:rPr lang="en-US" sz="6000" b="1" dirty="0" smtClean="0">
                <a:solidFill>
                  <a:srgbClr val="094F8A"/>
                </a:solidFill>
                <a:latin typeface="BentonSans-Medium"/>
              </a:rPr>
              <a:t>East Baton Rouge, West Baton Rouge, Ascension, Bossier &amp; Caddo</a:t>
            </a:r>
            <a:r>
              <a:rPr lang="en-US" sz="6000" dirty="0" smtClean="0">
                <a:solidFill>
                  <a:prstClr val="black">
                    <a:lumMod val="50000"/>
                    <a:lumOff val="50000"/>
                  </a:prstClr>
                </a:solidFill>
                <a:latin typeface="BentonSans-Medium"/>
              </a:rPr>
              <a:t>. </a:t>
            </a:r>
            <a:r>
              <a:rPr lang="en-US" sz="6000" dirty="0" smtClean="0">
                <a:solidFill>
                  <a:prstClr val="black">
                    <a:lumMod val="85000"/>
                    <a:lumOff val="15000"/>
                  </a:prstClr>
                </a:solidFill>
                <a:latin typeface="BentonSans-Medium"/>
              </a:rPr>
              <a:t>You have access to the following hospitals in the Baton Rouge and Shreveport regions:</a:t>
            </a:r>
          </a:p>
          <a:p>
            <a:pPr marL="457189" lvl="1" indent="0">
              <a:lnSpc>
                <a:spcPct val="120000"/>
              </a:lnSpc>
              <a:buFont typeface="Courier New" pitchFamily="49" charset="0"/>
              <a:buNone/>
            </a:pPr>
            <a:r>
              <a:rPr lang="en-US" sz="6000" b="1" dirty="0" smtClean="0">
                <a:solidFill>
                  <a:srgbClr val="094F8A"/>
                </a:solidFill>
                <a:latin typeface="BentonSans-Medium"/>
              </a:rPr>
              <a:t>Baton Rouge				Shreveport</a:t>
            </a:r>
          </a:p>
          <a:p>
            <a:pPr marL="741344" lvl="2" indent="-173034">
              <a:lnSpc>
                <a:spcPct val="120000"/>
              </a:lnSpc>
              <a:buClr>
                <a:srgbClr val="094F8A"/>
              </a:buClr>
              <a:buFont typeface="Arial" panose="020B0604020202020204" pitchFamily="34" charset="0"/>
              <a:buChar char="•"/>
            </a:pPr>
            <a:r>
              <a:rPr lang="en-US" sz="6000" dirty="0" smtClean="0">
                <a:solidFill>
                  <a:prstClr val="black">
                    <a:lumMod val="85000"/>
                    <a:lumOff val="15000"/>
                  </a:prstClr>
                </a:solidFill>
                <a:latin typeface="BentonSans-Medium"/>
              </a:rPr>
              <a:t>Baton Rouge General Hospital</a:t>
            </a:r>
          </a:p>
          <a:p>
            <a:endParaRPr lang="en-US" sz="400" dirty="0" smtClean="0">
              <a:solidFill>
                <a:prstClr val="black">
                  <a:lumMod val="50000"/>
                  <a:lumOff val="50000"/>
                </a:prstClr>
              </a:solidFill>
            </a:endParaRPr>
          </a:p>
          <a:p>
            <a:r>
              <a:rPr lang="en-US" sz="7200" b="1" dirty="0" smtClean="0">
                <a:solidFill>
                  <a:srgbClr val="02A3E9"/>
                </a:solidFill>
                <a:latin typeface="BentonSans-Medium"/>
              </a:rPr>
              <a:t>Blue Connect </a:t>
            </a:r>
          </a:p>
          <a:p>
            <a:pPr>
              <a:lnSpc>
                <a:spcPct val="120000"/>
              </a:lnSpc>
            </a:pPr>
            <a:r>
              <a:rPr lang="en-US" sz="6000" dirty="0" err="1" smtClean="0">
                <a:solidFill>
                  <a:prstClr val="black">
                    <a:lumMod val="85000"/>
                    <a:lumOff val="15000"/>
                  </a:prstClr>
                </a:solidFill>
                <a:latin typeface="BentonSans-Medium"/>
              </a:rPr>
              <a:t>BlueConnect</a:t>
            </a:r>
            <a:r>
              <a:rPr lang="en-US" sz="6000" dirty="0" smtClean="0">
                <a:solidFill>
                  <a:prstClr val="black">
                    <a:lumMod val="85000"/>
                    <a:lumOff val="15000"/>
                  </a:prstClr>
                </a:solidFill>
                <a:latin typeface="BentonSans-Medium"/>
              </a:rPr>
              <a:t> is a select, local network designed for members who live in the parishes of </a:t>
            </a:r>
            <a:r>
              <a:rPr lang="en-US" sz="6000" b="1" dirty="0" smtClean="0">
                <a:solidFill>
                  <a:srgbClr val="094F8A"/>
                </a:solidFill>
                <a:latin typeface="BentonSans-Medium"/>
              </a:rPr>
              <a:t>Acadia, Evangeline, Iberia, Jefferson, Lafayette, Orleans, St. Landry, St. Martin, St. Mary, St. Tammany &amp; Vermilion</a:t>
            </a:r>
            <a:r>
              <a:rPr lang="en-US" sz="6000" dirty="0" smtClean="0">
                <a:solidFill>
                  <a:prstClr val="black">
                    <a:lumMod val="50000"/>
                    <a:lumOff val="50000"/>
                  </a:prstClr>
                </a:solidFill>
                <a:latin typeface="BentonSans-Medium"/>
              </a:rPr>
              <a:t>. </a:t>
            </a:r>
            <a:r>
              <a:rPr lang="en-US" sz="6000" dirty="0" smtClean="0">
                <a:solidFill>
                  <a:prstClr val="black">
                    <a:lumMod val="85000"/>
                    <a:lumOff val="15000"/>
                  </a:prstClr>
                </a:solidFill>
                <a:latin typeface="BentonSans-Medium"/>
              </a:rPr>
              <a:t>You have access to the following hospitals in the Greater New Orleans, Lafayette and St. Tammany regions:</a:t>
            </a:r>
          </a:p>
          <a:p>
            <a:pPr marL="457189" lvl="1" indent="0">
              <a:lnSpc>
                <a:spcPct val="120000"/>
              </a:lnSpc>
              <a:buFont typeface="Courier New" pitchFamily="49" charset="0"/>
              <a:buNone/>
            </a:pPr>
            <a:r>
              <a:rPr lang="en-US" sz="6000" b="1" dirty="0" smtClean="0">
                <a:solidFill>
                  <a:srgbClr val="094F8A"/>
                </a:solidFill>
                <a:latin typeface="BentonSans-Medium"/>
              </a:rPr>
              <a:t>Greater New Orleans			St. Tammany</a:t>
            </a:r>
          </a:p>
          <a:p>
            <a:pPr marL="741344" lvl="2" indent="-173034">
              <a:lnSpc>
                <a:spcPct val="120000"/>
              </a:lnSpc>
              <a:buClr>
                <a:srgbClr val="094F8A"/>
              </a:buClr>
              <a:buFont typeface="Arial" panose="020B0604020202020204" pitchFamily="34" charset="0"/>
              <a:buChar char="•"/>
            </a:pPr>
            <a:r>
              <a:rPr lang="en-US" sz="6000" dirty="0" err="1" smtClean="0">
                <a:solidFill>
                  <a:prstClr val="black">
                    <a:lumMod val="85000"/>
                    <a:lumOff val="15000"/>
                  </a:prstClr>
                </a:solidFill>
                <a:latin typeface="BentonSans-Medium"/>
              </a:rPr>
              <a:t>Ochsner</a:t>
            </a:r>
            <a:r>
              <a:rPr lang="en-US" sz="6000" dirty="0" smtClean="0">
                <a:solidFill>
                  <a:prstClr val="black">
                    <a:lumMod val="85000"/>
                    <a:lumOff val="15000"/>
                  </a:prstClr>
                </a:solidFill>
                <a:latin typeface="BentonSans-Medium"/>
              </a:rPr>
              <a:t> Health System</a:t>
            </a:r>
            <a:r>
              <a:rPr lang="en-US" sz="6000" dirty="0" smtClean="0">
                <a:solidFill>
                  <a:prstClr val="black">
                    <a:lumMod val="75000"/>
                    <a:lumOff val="25000"/>
                  </a:prstClr>
                </a:solidFill>
                <a:latin typeface="BentonSans-Medium"/>
              </a:rPr>
              <a:t>					</a:t>
            </a:r>
          </a:p>
          <a:p>
            <a:pPr marL="457189" lvl="1" indent="0">
              <a:lnSpc>
                <a:spcPct val="120000"/>
              </a:lnSpc>
              <a:buFont typeface="Courier New" pitchFamily="49" charset="0"/>
              <a:buNone/>
            </a:pPr>
            <a:r>
              <a:rPr lang="en-US" sz="6000" b="1" dirty="0" smtClean="0">
                <a:solidFill>
                  <a:srgbClr val="094F8A"/>
                </a:solidFill>
                <a:latin typeface="BentonSans-Medium"/>
              </a:rPr>
              <a:t>Lafayette</a:t>
            </a:r>
          </a:p>
          <a:p>
            <a:pPr marL="741344" lvl="2" indent="-173034">
              <a:lnSpc>
                <a:spcPct val="120000"/>
              </a:lnSpc>
              <a:buClr>
                <a:srgbClr val="094F8A"/>
              </a:buClr>
              <a:buFont typeface="Arial" panose="020B0604020202020204" pitchFamily="34" charset="0"/>
              <a:buChar char="•"/>
            </a:pPr>
            <a:r>
              <a:rPr lang="en-US" sz="6000" dirty="0" smtClean="0">
                <a:solidFill>
                  <a:prstClr val="black"/>
                </a:solidFill>
                <a:latin typeface="BentonSans-Medium"/>
              </a:rPr>
              <a:t>Lafayette General Health System</a:t>
            </a:r>
          </a:p>
          <a:p>
            <a:pPr marL="741344" lvl="2" indent="-173034">
              <a:lnSpc>
                <a:spcPct val="120000"/>
              </a:lnSpc>
              <a:buClr>
                <a:srgbClr val="094F8A"/>
              </a:buClr>
              <a:buFont typeface="Arial" panose="020B0604020202020204" pitchFamily="34" charset="0"/>
              <a:buChar char="•"/>
            </a:pPr>
            <a:r>
              <a:rPr lang="en-US" sz="6000" dirty="0" smtClean="0">
                <a:solidFill>
                  <a:prstClr val="black"/>
                </a:solidFill>
                <a:latin typeface="BentonSans-Medium"/>
              </a:rPr>
              <a:t>Opelousas General</a:t>
            </a:r>
          </a:p>
          <a:p>
            <a:pPr marL="741344" lvl="2" indent="-173034">
              <a:lnSpc>
                <a:spcPct val="120000"/>
              </a:lnSpc>
              <a:buClr>
                <a:srgbClr val="094F8A"/>
              </a:buClr>
              <a:buFont typeface="Arial" panose="020B0604020202020204" pitchFamily="34" charset="0"/>
              <a:buChar char="•"/>
            </a:pPr>
            <a:r>
              <a:rPr lang="en-US" sz="6000" dirty="0" smtClean="0">
                <a:solidFill>
                  <a:prstClr val="black"/>
                </a:solidFill>
                <a:latin typeface="BentonSans-Medium"/>
              </a:rPr>
              <a:t>Abbeville General Hospital</a:t>
            </a:r>
          </a:p>
          <a:p>
            <a:pPr marL="741344" lvl="2" indent="-173034">
              <a:lnSpc>
                <a:spcPct val="120000"/>
              </a:lnSpc>
              <a:buClr>
                <a:srgbClr val="094F8A"/>
              </a:buClr>
              <a:buFont typeface="Arial" panose="020B0604020202020204" pitchFamily="34" charset="0"/>
              <a:buChar char="•"/>
            </a:pPr>
            <a:r>
              <a:rPr lang="en-US" sz="6000" dirty="0" smtClean="0">
                <a:solidFill>
                  <a:prstClr val="black"/>
                </a:solidFill>
                <a:latin typeface="BentonSans-Medium"/>
              </a:rPr>
              <a:t>Iberia Medical Center</a:t>
            </a:r>
            <a:endParaRPr lang="en-US" sz="6000" dirty="0">
              <a:solidFill>
                <a:prstClr val="black"/>
              </a:solidFill>
              <a:latin typeface="BentonSans-Medium"/>
            </a:endParaRPr>
          </a:p>
        </p:txBody>
      </p:sp>
      <p:sp>
        <p:nvSpPr>
          <p:cNvPr id="7" name="TextBox 6"/>
          <p:cNvSpPr txBox="1"/>
          <p:nvPr/>
        </p:nvSpPr>
        <p:spPr>
          <a:xfrm>
            <a:off x="4419600" y="5029200"/>
            <a:ext cx="4724400" cy="553998"/>
          </a:xfrm>
          <a:prstGeom prst="rect">
            <a:avLst/>
          </a:prstGeom>
          <a:noFill/>
        </p:spPr>
        <p:txBody>
          <a:bodyPr wrap="square" rtlCol="0">
            <a:spAutoFit/>
          </a:bodyPr>
          <a:lstStyle/>
          <a:p>
            <a:pPr lvl="2" indent="-173034">
              <a:buClr>
                <a:srgbClr val="094F8A"/>
              </a:buClr>
              <a:buFont typeface="Arial" panose="020B0604020202020204" pitchFamily="34" charset="0"/>
              <a:buChar char="•"/>
              <a:tabLst>
                <a:tab pos="1308068" algn="l"/>
              </a:tabLst>
            </a:pPr>
            <a:r>
              <a:rPr lang="en-US" sz="1500" dirty="0" err="1">
                <a:solidFill>
                  <a:prstClr val="black">
                    <a:lumMod val="85000"/>
                    <a:lumOff val="15000"/>
                  </a:prstClr>
                </a:solidFill>
                <a:latin typeface="BentonSans-Medium"/>
              </a:rPr>
              <a:t>Ochsner</a:t>
            </a:r>
            <a:r>
              <a:rPr lang="en-US" sz="1500" dirty="0">
                <a:solidFill>
                  <a:prstClr val="black">
                    <a:lumMod val="85000"/>
                    <a:lumOff val="15000"/>
                  </a:prstClr>
                </a:solidFill>
                <a:latin typeface="BentonSans-Medium"/>
              </a:rPr>
              <a:t> Medical Center Northshore</a:t>
            </a:r>
          </a:p>
          <a:p>
            <a:pPr lvl="2" indent="-173034">
              <a:buClr>
                <a:srgbClr val="094F8A"/>
              </a:buClr>
              <a:buFont typeface="Arial" panose="020B0604020202020204" pitchFamily="34" charset="0"/>
              <a:buChar char="•"/>
              <a:tabLst>
                <a:tab pos="1308068" algn="l"/>
              </a:tabLst>
            </a:pPr>
            <a:r>
              <a:rPr lang="en-US" sz="1500" dirty="0">
                <a:solidFill>
                  <a:prstClr val="black">
                    <a:lumMod val="85000"/>
                    <a:lumOff val="15000"/>
                  </a:prstClr>
                </a:solidFill>
                <a:latin typeface="BentonSans-Medium"/>
              </a:rPr>
              <a:t>St. Tammany Parish Hospital</a:t>
            </a:r>
          </a:p>
        </p:txBody>
      </p:sp>
    </p:spTree>
    <p:extLst>
      <p:ext uri="{BB962C8B-B14F-4D97-AF65-F5344CB8AC3E}">
        <p14:creationId xmlns:p14="http://schemas.microsoft.com/office/powerpoint/2010/main" val="2459397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76200" y="2086413"/>
          <a:ext cx="6553200" cy="3876382"/>
        </p:xfrm>
        <a:graphic>
          <a:graphicData uri="http://schemas.openxmlformats.org/drawingml/2006/table">
            <a:tbl>
              <a:tblPr/>
              <a:tblGrid>
                <a:gridCol w="2133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tblGrid>
              <a:tr h="378065">
                <a:tc gridSpan="5">
                  <a:txBody>
                    <a:bodyPr/>
                    <a:lstStyle/>
                    <a:p>
                      <a:pPr marL="0" marR="0" algn="ctr">
                        <a:spcBef>
                          <a:spcPts val="0"/>
                        </a:spcBef>
                        <a:spcAft>
                          <a:spcPts val="0"/>
                        </a:spcAft>
                      </a:pPr>
                      <a:r>
                        <a:rPr lang="en-US" sz="1600" b="0" i="0" dirty="0" smtClean="0">
                          <a:solidFill>
                            <a:schemeClr val="bg1"/>
                          </a:solidFill>
                          <a:latin typeface="BentonSans-Medium"/>
                          <a:ea typeface="Calibri"/>
                          <a:cs typeface="BentonSans-Medium"/>
                        </a:rPr>
                        <a:t>Medical Coverage</a:t>
                      </a:r>
                      <a:endParaRPr lang="en-US" sz="16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567096">
                <a:tc>
                  <a:txBody>
                    <a:bodyPr/>
                    <a:lstStyle/>
                    <a:p>
                      <a:pPr marL="0" marR="0" algn="ctr">
                        <a:spcBef>
                          <a:spcPts val="0"/>
                        </a:spcBef>
                        <a:spcAft>
                          <a:spcPts val="0"/>
                        </a:spcAft>
                      </a:pPr>
                      <a:endParaRPr lang="en-US" sz="14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Employee-Only </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 + </a:t>
                      </a:r>
                      <a:r>
                        <a:rPr lang="en-US" sz="1200" b="0" i="0" dirty="0" smtClean="0">
                          <a:solidFill>
                            <a:schemeClr val="bg1"/>
                          </a:solidFill>
                          <a:latin typeface="BentonSans-Medium"/>
                          <a:ea typeface="Calibri"/>
                          <a:cs typeface="BentonSans-Medium"/>
                        </a:rPr>
                        <a:t>1 </a:t>
                      </a:r>
                      <a:r>
                        <a:rPr lang="en-US" sz="1100" b="0" i="0" dirty="0" smtClean="0">
                          <a:solidFill>
                            <a:schemeClr val="bg1"/>
                          </a:solidFill>
                          <a:latin typeface="BentonSans-Medium"/>
                          <a:ea typeface="Calibri"/>
                          <a:cs typeface="BentonSans-Medium"/>
                        </a:rPr>
                        <a:t>(Spouse</a:t>
                      </a:r>
                      <a:r>
                        <a:rPr lang="en-US" sz="1100" b="0" i="0" baseline="0" dirty="0" smtClean="0">
                          <a:solidFill>
                            <a:schemeClr val="bg1"/>
                          </a:solidFill>
                          <a:latin typeface="BentonSans-Medium"/>
                          <a:ea typeface="Calibri"/>
                          <a:cs typeface="BentonSans-Medium"/>
                        </a:rPr>
                        <a:t> or Child)</a:t>
                      </a:r>
                      <a:endParaRPr lang="en-US" sz="1100" b="0"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Employee + Children</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chemeClr val="bg1"/>
                          </a:solidFill>
                          <a:latin typeface="BentonSans-Medium"/>
                          <a:ea typeface="Calibri"/>
                          <a:cs typeface="BentonSans-Medium"/>
                        </a:rPr>
                        <a:t>Family</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283549">
                <a:tc>
                  <a:txBody>
                    <a:bodyPr/>
                    <a:lstStyle/>
                    <a:p>
                      <a:pPr marL="0" marR="0">
                        <a:spcBef>
                          <a:spcPts val="0"/>
                        </a:spcBef>
                        <a:spcAft>
                          <a:spcPts val="0"/>
                        </a:spcAft>
                      </a:pPr>
                      <a:r>
                        <a:rPr lang="en-US" sz="1200" b="0" i="0" dirty="0">
                          <a:latin typeface="BentonSans-Book"/>
                          <a:ea typeface="Calibri"/>
                          <a:cs typeface="BentonSans-Book"/>
                        </a:rPr>
                        <a:t>Deductible (in-network)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$400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$800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$1,200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$1,200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79038">
                <a:tc>
                  <a:txBody>
                    <a:bodyPr/>
                    <a:lstStyle/>
                    <a:p>
                      <a:pPr marL="0" marR="0">
                        <a:spcBef>
                          <a:spcPts val="0"/>
                        </a:spcBef>
                        <a:spcAft>
                          <a:spcPts val="0"/>
                        </a:spcAft>
                      </a:pPr>
                      <a:r>
                        <a:rPr lang="en-US" sz="1200" b="0" i="0" dirty="0">
                          <a:latin typeface="BentonSans-Book"/>
                          <a:ea typeface="Calibri"/>
                          <a:cs typeface="BentonSans-Book"/>
                        </a:rPr>
                        <a:t>Deductible (out-of-network)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3549">
                <a:tc>
                  <a:txBody>
                    <a:bodyPr/>
                    <a:lstStyle/>
                    <a:p>
                      <a:pPr marL="0" marR="0">
                        <a:spcBef>
                          <a:spcPts val="0"/>
                        </a:spcBef>
                        <a:spcAft>
                          <a:spcPts val="0"/>
                        </a:spcAft>
                      </a:pPr>
                      <a:r>
                        <a:rPr lang="en-US" sz="1200" b="0" i="0" dirty="0">
                          <a:latin typeface="BentonSans-Book"/>
                          <a:ea typeface="Calibri"/>
                          <a:cs typeface="BentonSans-Book"/>
                        </a:rPr>
                        <a:t>Out-of-pocket </a:t>
                      </a:r>
                      <a:r>
                        <a:rPr lang="en-US" sz="1200" b="0" i="0" dirty="0" smtClean="0">
                          <a:latin typeface="BentonSans-Book"/>
                          <a:ea typeface="Calibri"/>
                          <a:cs typeface="BentonSans-Book"/>
                        </a:rPr>
                        <a:t>max** </a:t>
                      </a:r>
                    </a:p>
                    <a:p>
                      <a:pPr marL="0" marR="0">
                        <a:spcBef>
                          <a:spcPts val="0"/>
                        </a:spcBef>
                        <a:spcAft>
                          <a:spcPts val="0"/>
                        </a:spcAft>
                      </a:pPr>
                      <a:r>
                        <a:rPr lang="en-US" sz="1200" b="0" i="0" dirty="0" smtClean="0">
                          <a:latin typeface="BentonSans-Book"/>
                          <a:ea typeface="Calibri"/>
                          <a:cs typeface="BentonSans-Book"/>
                        </a:rPr>
                        <a:t>(</a:t>
                      </a:r>
                      <a:r>
                        <a:rPr lang="en-US" sz="1200" b="0" i="0" dirty="0">
                          <a:latin typeface="BentonSans-Book"/>
                          <a:ea typeface="Calibri"/>
                          <a:cs typeface="BentonSans-Book"/>
                        </a:rPr>
                        <a:t>in-network)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$5,000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$7,500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$7,500</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79038">
                <a:tc>
                  <a:txBody>
                    <a:bodyPr/>
                    <a:lstStyle/>
                    <a:p>
                      <a:pPr marL="0" marR="0">
                        <a:spcBef>
                          <a:spcPts val="0"/>
                        </a:spcBef>
                        <a:spcAft>
                          <a:spcPts val="0"/>
                        </a:spcAft>
                      </a:pPr>
                      <a:r>
                        <a:rPr lang="en-US" sz="1200" b="0" i="0" dirty="0">
                          <a:latin typeface="BentonSans-Book"/>
                          <a:ea typeface="Calibri"/>
                          <a:cs typeface="BentonSans-Book"/>
                        </a:rPr>
                        <a:t>Out-of-pocket max (out-of-network)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3549">
                <a:tc>
                  <a:txBody>
                    <a:bodyPr/>
                    <a:lstStyle/>
                    <a:p>
                      <a:pPr marL="0" marR="0">
                        <a:spcBef>
                          <a:spcPts val="0"/>
                        </a:spcBef>
                        <a:spcAft>
                          <a:spcPts val="0"/>
                        </a:spcAft>
                      </a:pPr>
                      <a:r>
                        <a:rPr lang="en-US" sz="1200" b="0" i="0" kern="1200" dirty="0" smtClean="0">
                          <a:solidFill>
                            <a:schemeClr val="tx1"/>
                          </a:solidFill>
                          <a:effectLst/>
                          <a:latin typeface="BentonSans-Book"/>
                          <a:ea typeface="+mn-ea"/>
                          <a:cs typeface="BentonSans-Book"/>
                        </a:rPr>
                        <a:t>Co-Payment PCP*(in-network)</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effectLst/>
                          <a:latin typeface="BentonSans-Book"/>
                          <a:ea typeface="Calibri"/>
                          <a:cs typeface="BentonSans-Book"/>
                        </a:rPr>
                        <a:t>$25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effectLst/>
                          <a:latin typeface="BentonSans-Book"/>
                          <a:ea typeface="Calibri"/>
                          <a:cs typeface="BentonSans-Book"/>
                        </a:rPr>
                        <a:t>$</a:t>
                      </a:r>
                      <a:r>
                        <a:rPr lang="en-US" sz="1100" b="0" i="0" dirty="0" smtClean="0">
                          <a:effectLst/>
                          <a:latin typeface="BentonSans-Book"/>
                          <a:ea typeface="Calibri"/>
                          <a:cs typeface="BentonSans-Book"/>
                        </a:rPr>
                        <a:t>25</a:t>
                      </a:r>
                      <a:endParaRPr lang="en-US" sz="1100" b="0" i="0" dirty="0">
                        <a:effectLst/>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$25</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dirty="0" smtClean="0">
                          <a:latin typeface="BentonSans-Book"/>
                          <a:ea typeface="Calibri"/>
                          <a:cs typeface="BentonSans-Book"/>
                        </a:rPr>
                        <a:t>$25</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790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BentonSans-Book"/>
                          <a:ea typeface="+mn-ea"/>
                          <a:cs typeface="BentonSans-Book"/>
                        </a:rPr>
                        <a:t>Co-Payment SPC*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BentonSans-Book"/>
                          <a:ea typeface="+mn-ea"/>
                          <a:cs typeface="BentonSans-Book"/>
                        </a:rPr>
                        <a:t>(in-network)</a:t>
                      </a:r>
                      <a:endParaRPr lang="en-US" sz="12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smtClean="0">
                          <a:latin typeface="BentonSans-Book"/>
                          <a:ea typeface="Calibri"/>
                          <a:cs typeface="BentonSans-Book"/>
                        </a:rPr>
                        <a:t>$50</a:t>
                      </a:r>
                      <a:endParaRPr lang="en-US" sz="11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smtClean="0">
                          <a:latin typeface="BentonSans-Book"/>
                          <a:ea typeface="Calibri"/>
                          <a:cs typeface="BentonSans-Book"/>
                        </a:rPr>
                        <a:t>$50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smtClean="0">
                          <a:latin typeface="BentonSans-Book"/>
                          <a:ea typeface="Calibri"/>
                          <a:cs typeface="BentonSans-Book"/>
                        </a:rPr>
                        <a:t>$50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dirty="0" smtClean="0">
                          <a:latin typeface="BentonSans-Book"/>
                          <a:ea typeface="Calibri"/>
                          <a:cs typeface="BentonSans-Book"/>
                        </a:rPr>
                        <a:t>$50</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79038">
                <a:tc>
                  <a:txBody>
                    <a:bodyPr/>
                    <a:lstStyle/>
                    <a:p>
                      <a:pPr marL="0" marR="0">
                        <a:spcBef>
                          <a:spcPts val="0"/>
                        </a:spcBef>
                        <a:spcAft>
                          <a:spcPts val="0"/>
                        </a:spcAft>
                      </a:pPr>
                      <a:r>
                        <a:rPr lang="en-US" sz="1200" b="0" i="0" dirty="0" smtClean="0">
                          <a:latin typeface="BentonSans-Book"/>
                          <a:ea typeface="Calibri"/>
                          <a:cs typeface="BentonSans-Book"/>
                        </a:rPr>
                        <a:t>Co-Payment </a:t>
                      </a:r>
                      <a:r>
                        <a:rPr lang="en-US" sz="1100" b="0" i="0" dirty="0">
                          <a:latin typeface="BentonSans-Book"/>
                          <a:ea typeface="Calibri"/>
                          <a:cs typeface="BentonSans-Book"/>
                        </a:rPr>
                        <a:t>(out-of-network)</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0" i="0" kern="1200" dirty="0" smtClean="0">
                          <a:solidFill>
                            <a:schemeClr val="tx1"/>
                          </a:solidFill>
                          <a:effectLst/>
                          <a:latin typeface="BentonSans-Book"/>
                          <a:ea typeface="+mn-ea"/>
                          <a:cs typeface="BentonSans-Book"/>
                        </a:rPr>
                        <a:t>No coverage</a:t>
                      </a:r>
                      <a:endParaRPr lang="en-US" sz="10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8" name="Table 7"/>
          <p:cNvGraphicFramePr>
            <a:graphicFrameLocks noGrp="1"/>
          </p:cNvGraphicFramePr>
          <p:nvPr>
            <p:extLst/>
          </p:nvPr>
        </p:nvGraphicFramePr>
        <p:xfrm>
          <a:off x="6705600" y="2057400"/>
          <a:ext cx="2362200" cy="3581398"/>
        </p:xfrm>
        <a:graphic>
          <a:graphicData uri="http://schemas.openxmlformats.org/drawingml/2006/table">
            <a:tbl>
              <a:tblPr/>
              <a:tblGrid>
                <a:gridCol w="1056662">
                  <a:extLst>
                    <a:ext uri="{9D8B030D-6E8A-4147-A177-3AD203B41FA5}">
                      <a16:colId xmlns:a16="http://schemas.microsoft.com/office/drawing/2014/main" val="20000"/>
                    </a:ext>
                  </a:extLst>
                </a:gridCol>
                <a:gridCol w="1305538">
                  <a:extLst>
                    <a:ext uri="{9D8B030D-6E8A-4147-A177-3AD203B41FA5}">
                      <a16:colId xmlns:a16="http://schemas.microsoft.com/office/drawing/2014/main" val="20001"/>
                    </a:ext>
                  </a:extLst>
                </a:gridCol>
              </a:tblGrid>
              <a:tr h="654669">
                <a:tc gridSpan="2">
                  <a:txBody>
                    <a:bodyPr/>
                    <a:lstStyle/>
                    <a:p>
                      <a:pPr marL="0" marR="0" algn="ctr">
                        <a:spcBef>
                          <a:spcPts val="0"/>
                        </a:spcBef>
                        <a:spcAft>
                          <a:spcPts val="0"/>
                        </a:spcAft>
                      </a:pPr>
                      <a:r>
                        <a:rPr lang="en-US" sz="1600" b="0" i="0" dirty="0" smtClean="0">
                          <a:solidFill>
                            <a:schemeClr val="bg1"/>
                          </a:solidFill>
                          <a:latin typeface="BentonSans-Medium"/>
                          <a:ea typeface="Calibri"/>
                          <a:cs typeface="BentonSans-Medium"/>
                        </a:rPr>
                        <a:t>Prescription Coverage</a:t>
                      </a:r>
                      <a:endParaRPr lang="en-US" sz="1600" b="0" i="0" dirty="0">
                        <a:solidFill>
                          <a:schemeClr val="bg1"/>
                        </a:solidFill>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571069">
                <a:tc>
                  <a:txBody>
                    <a:bodyPr/>
                    <a:lstStyle/>
                    <a:p>
                      <a:pPr marL="0" marR="0" algn="ctr">
                        <a:spcBef>
                          <a:spcPts val="0"/>
                        </a:spcBef>
                        <a:spcAft>
                          <a:spcPts val="0"/>
                        </a:spcAft>
                      </a:pPr>
                      <a:r>
                        <a:rPr lang="en-US" sz="1200" b="0" i="0" dirty="0">
                          <a:solidFill>
                            <a:srgbClr val="FFFFFF"/>
                          </a:solidFill>
                          <a:latin typeface="BentonSans-Medium"/>
                          <a:ea typeface="Calibri"/>
                          <a:cs typeface="BentonSans-Medium"/>
                        </a:rPr>
                        <a:t>Tier</a:t>
                      </a:r>
                      <a:endParaRPr lang="en-US" sz="1200" b="0" i="0" dirty="0">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0" i="0" dirty="0">
                          <a:solidFill>
                            <a:srgbClr val="FFFFFF"/>
                          </a:solidFill>
                          <a:latin typeface="BentonSans-Medium"/>
                          <a:ea typeface="Calibri"/>
                          <a:cs typeface="BentonSans-Medium"/>
                        </a:rPr>
                        <a:t>Member Responsibility</a:t>
                      </a:r>
                      <a:endParaRPr lang="en-US" sz="1200" b="0" i="0" dirty="0">
                        <a:latin typeface="BentonSans-Medium"/>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261740">
                <a:tc>
                  <a:txBody>
                    <a:bodyPr/>
                    <a:lstStyle/>
                    <a:p>
                      <a:pPr marL="0" marR="0" algn="ctr">
                        <a:spcBef>
                          <a:spcPts val="0"/>
                        </a:spcBef>
                        <a:spcAft>
                          <a:spcPts val="0"/>
                        </a:spcAft>
                      </a:pPr>
                      <a:r>
                        <a:rPr lang="en-US" sz="1100" b="0" i="0" dirty="0">
                          <a:latin typeface="BentonSans-Book"/>
                          <a:ea typeface="Calibri"/>
                          <a:cs typeface="BentonSans-Book"/>
                        </a:rPr>
                        <a:t>Generic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1740">
                <a:tc>
                  <a:txBody>
                    <a:bodyPr/>
                    <a:lstStyle/>
                    <a:p>
                      <a:pPr marL="0" marR="0" algn="ctr">
                        <a:spcBef>
                          <a:spcPts val="0"/>
                        </a:spcBef>
                        <a:spcAft>
                          <a:spcPts val="0"/>
                        </a:spcAft>
                      </a:pPr>
                      <a:r>
                        <a:rPr lang="en-US" sz="1100" b="0" i="0" dirty="0">
                          <a:latin typeface="BentonSans-Book"/>
                          <a:ea typeface="Calibri"/>
                          <a:cs typeface="BentonSans-Book"/>
                        </a:rPr>
                        <a:t>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61740">
                <a:tc>
                  <a:txBody>
                    <a:bodyPr/>
                    <a:lstStyle/>
                    <a:p>
                      <a:pPr marL="0" marR="0" algn="ctr">
                        <a:spcBef>
                          <a:spcPts val="0"/>
                        </a:spcBef>
                        <a:spcAft>
                          <a:spcPts val="0"/>
                        </a:spcAft>
                      </a:pPr>
                      <a:r>
                        <a:rPr lang="en-US" sz="1100" b="0" i="0" dirty="0">
                          <a:latin typeface="BentonSans-Book"/>
                          <a:ea typeface="Calibri"/>
                          <a:cs typeface="BentonSans-Book"/>
                        </a:rPr>
                        <a:t>Non-Preferred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65% up to $80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61740">
                <a:tc>
                  <a:txBody>
                    <a:bodyPr/>
                    <a:lstStyle/>
                    <a:p>
                      <a:pPr marL="0" marR="0" algn="ctr">
                        <a:spcBef>
                          <a:spcPts val="0"/>
                        </a:spcBef>
                        <a:spcAft>
                          <a:spcPts val="0"/>
                        </a:spcAft>
                      </a:pPr>
                      <a:r>
                        <a:rPr lang="en-US" sz="1100" b="0" i="0" dirty="0">
                          <a:latin typeface="BentonSans-Book"/>
                          <a:ea typeface="Calibri"/>
                          <a:cs typeface="BentonSans-Book"/>
                        </a:rPr>
                        <a:t>Specialty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50% up to $80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61740">
                <a:tc gridSpan="2">
                  <a:txBody>
                    <a:bodyPr/>
                    <a:lstStyle/>
                    <a:p>
                      <a:pPr marL="0" marR="0" algn="ctr">
                        <a:spcBef>
                          <a:spcPts val="0"/>
                        </a:spcBef>
                        <a:spcAft>
                          <a:spcPts val="0"/>
                        </a:spcAft>
                      </a:pPr>
                      <a:r>
                        <a:rPr lang="en-US" sz="1100" b="0" i="0" dirty="0">
                          <a:latin typeface="BentonSans-Book"/>
                          <a:ea typeface="Calibri"/>
                          <a:cs typeface="BentonSans-Book"/>
                        </a:rPr>
                        <a:t>Once you pay $</a:t>
                      </a:r>
                      <a:r>
                        <a:rPr lang="en-US" sz="1100" b="0" i="0" dirty="0" smtClean="0">
                          <a:latin typeface="BentonSans-Book"/>
                          <a:ea typeface="Calibri"/>
                          <a:cs typeface="BentonSans-Book"/>
                        </a:rPr>
                        <a:t>1,500:</a:t>
                      </a:r>
                      <a:r>
                        <a:rPr lang="en-US" sz="1100" b="0" i="0" baseline="0" dirty="0" smtClean="0">
                          <a:latin typeface="BentonSans-Book"/>
                          <a:ea typeface="Calibri"/>
                          <a:cs typeface="BentonSans-Book"/>
                        </a:rPr>
                        <a:t> </a:t>
                      </a:r>
                      <a:endParaRPr lang="en-US" sz="1100" b="0"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BE5F1"/>
                    </a:solidFill>
                  </a:tcPr>
                </a:tc>
                <a:tc hMerge="1">
                  <a:txBody>
                    <a:bodyPr/>
                    <a:lstStyle/>
                    <a:p>
                      <a:endParaRPr lang="en-US"/>
                    </a:p>
                  </a:txBody>
                  <a:tcPr/>
                </a:tc>
                <a:extLst>
                  <a:ext uri="{0D108BD9-81ED-4DB2-BD59-A6C34878D82A}">
                    <a16:rowId xmlns:a16="http://schemas.microsoft.com/office/drawing/2014/main" val="10006"/>
                  </a:ext>
                </a:extLst>
              </a:tr>
              <a:tr h="261740">
                <a:tc>
                  <a:txBody>
                    <a:bodyPr/>
                    <a:lstStyle/>
                    <a:p>
                      <a:pPr marL="0" marR="0" algn="ctr">
                        <a:spcBef>
                          <a:spcPts val="0"/>
                        </a:spcBef>
                        <a:spcAft>
                          <a:spcPts val="0"/>
                        </a:spcAft>
                      </a:pPr>
                      <a:r>
                        <a:rPr lang="en-US" sz="1100" b="0" i="0" dirty="0">
                          <a:latin typeface="BentonSans-Book"/>
                          <a:ea typeface="Calibri"/>
                          <a:cs typeface="BentonSans-Book"/>
                        </a:rPr>
                        <a:t>Generic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61740">
                <a:tc>
                  <a:txBody>
                    <a:bodyPr/>
                    <a:lstStyle/>
                    <a:p>
                      <a:pPr marL="0" marR="0" algn="ctr">
                        <a:spcBef>
                          <a:spcPts val="0"/>
                        </a:spcBef>
                        <a:spcAft>
                          <a:spcPts val="0"/>
                        </a:spcAft>
                      </a:pPr>
                      <a:r>
                        <a:rPr lang="en-US" sz="1100" b="0" i="0" dirty="0">
                          <a:latin typeface="BentonSans-Book"/>
                          <a:ea typeface="Calibri"/>
                          <a:cs typeface="BentonSans-Book"/>
                        </a:rPr>
                        <a:t>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$20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61740">
                <a:tc>
                  <a:txBody>
                    <a:bodyPr/>
                    <a:lstStyle/>
                    <a:p>
                      <a:pPr marL="0" marR="0" algn="ctr">
                        <a:spcBef>
                          <a:spcPts val="0"/>
                        </a:spcBef>
                        <a:spcAft>
                          <a:spcPts val="0"/>
                        </a:spcAft>
                      </a:pPr>
                      <a:r>
                        <a:rPr lang="en-US" sz="1100" b="0" i="0" dirty="0">
                          <a:latin typeface="BentonSans-Book"/>
                          <a:ea typeface="Calibri"/>
                          <a:cs typeface="BentonSans-Book"/>
                        </a:rPr>
                        <a:t>Non-Preferred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$40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61740">
                <a:tc>
                  <a:txBody>
                    <a:bodyPr/>
                    <a:lstStyle/>
                    <a:p>
                      <a:pPr marL="0" marR="0" algn="ctr">
                        <a:spcBef>
                          <a:spcPts val="0"/>
                        </a:spcBef>
                        <a:spcAft>
                          <a:spcPts val="0"/>
                        </a:spcAft>
                      </a:pPr>
                      <a:r>
                        <a:rPr lang="en-US" sz="1100" b="0" i="0" dirty="0">
                          <a:latin typeface="BentonSans-Book"/>
                          <a:ea typeface="Calibri"/>
                          <a:cs typeface="BentonSans-Book"/>
                        </a:rPr>
                        <a:t>Specialty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i="0" dirty="0">
                          <a:latin typeface="BentonSans-Book"/>
                          <a:ea typeface="Calibri"/>
                          <a:cs typeface="BentonSans-Book"/>
                        </a:rPr>
                        <a:t>$40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pic>
        <p:nvPicPr>
          <p:cNvPr id="9" name="Picture 8"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10" name="Title 1"/>
          <p:cNvSpPr txBox="1">
            <a:spLocks/>
          </p:cNvSpPr>
          <p:nvPr/>
        </p:nvSpPr>
        <p:spPr>
          <a:xfrm>
            <a:off x="228600" y="731838"/>
            <a:ext cx="8229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400" dirty="0">
                <a:solidFill>
                  <a:prstClr val="white"/>
                </a:solidFill>
                <a:latin typeface="BentonSans-Bold"/>
                <a:cs typeface="BentonSans-Bold"/>
              </a:rPr>
              <a:t>Magnolia </a:t>
            </a:r>
            <a:r>
              <a:rPr lang="en-US" sz="4400" dirty="0" smtClean="0">
                <a:solidFill>
                  <a:prstClr val="white"/>
                </a:solidFill>
                <a:latin typeface="BentonSans-Bold"/>
                <a:cs typeface="BentonSans-Bold"/>
              </a:rPr>
              <a:t>Local</a:t>
            </a:r>
            <a:endParaRPr lang="en-US" sz="2800" dirty="0">
              <a:solidFill>
                <a:prstClr val="white"/>
              </a:solidFill>
              <a:latin typeface="BentonSans-Bold"/>
              <a:cs typeface="BentonSans-Bold"/>
            </a:endParaRPr>
          </a:p>
        </p:txBody>
      </p:sp>
      <p:sp>
        <p:nvSpPr>
          <p:cNvPr id="6" name="Rectangle 5"/>
          <p:cNvSpPr/>
          <p:nvPr/>
        </p:nvSpPr>
        <p:spPr>
          <a:xfrm>
            <a:off x="76200" y="1703457"/>
            <a:ext cx="8915400" cy="353943"/>
          </a:xfrm>
          <a:prstGeom prst="rect">
            <a:avLst/>
          </a:prstGeom>
        </p:spPr>
        <p:txBody>
          <a:bodyPr wrap="square">
            <a:spAutoFit/>
          </a:bodyPr>
          <a:lstStyle/>
          <a:p>
            <a:r>
              <a:rPr lang="en-US" sz="1700" b="1" dirty="0" smtClean="0">
                <a:solidFill>
                  <a:srgbClr val="094F8A"/>
                </a:solidFill>
                <a:latin typeface="BentonSans-Bold"/>
                <a:cs typeface="BentonSans-Bold"/>
              </a:rPr>
              <a:t>Active Employees</a:t>
            </a:r>
            <a:endParaRPr lang="en-US" sz="1700" b="1" dirty="0">
              <a:solidFill>
                <a:srgbClr val="FF0000"/>
              </a:solidFill>
              <a:latin typeface="BentonSans-Bold"/>
              <a:cs typeface="BentonSans-Bold"/>
            </a:endParaRPr>
          </a:p>
        </p:txBody>
      </p:sp>
      <p:sp>
        <p:nvSpPr>
          <p:cNvPr id="2" name="Rectangle 1"/>
          <p:cNvSpPr/>
          <p:nvPr/>
        </p:nvSpPr>
        <p:spPr>
          <a:xfrm>
            <a:off x="242455" y="6019800"/>
            <a:ext cx="8354291" cy="1031051"/>
          </a:xfrm>
          <a:prstGeom prst="rect">
            <a:avLst/>
          </a:prstGeom>
        </p:spPr>
        <p:txBody>
          <a:bodyPr wrap="square">
            <a:spAutoFit/>
          </a:bodyPr>
          <a:lstStyle/>
          <a:p>
            <a:r>
              <a:rPr lang="en-US" sz="1400" b="1" dirty="0" smtClean="0">
                <a:solidFill>
                  <a:prstClr val="black">
                    <a:lumMod val="75000"/>
                    <a:lumOff val="25000"/>
                  </a:prstClr>
                </a:solidFill>
                <a:latin typeface="BentonSans-Book"/>
                <a:cs typeface="BentonSans-Book"/>
              </a:rPr>
              <a:t>**Co-payment and Coinsurance </a:t>
            </a:r>
            <a:r>
              <a:rPr lang="en-US" sz="1400" b="1" dirty="0">
                <a:solidFill>
                  <a:prstClr val="black">
                    <a:lumMod val="75000"/>
                    <a:lumOff val="25000"/>
                  </a:prstClr>
                </a:solidFill>
                <a:latin typeface="BentonSans-Book"/>
                <a:cs typeface="BentonSans-Book"/>
              </a:rPr>
              <a:t>amounts, deductibles and prescription drug co-payments apply to the member’s out-of-pocket maximum</a:t>
            </a:r>
            <a:r>
              <a:rPr lang="en-US" sz="1400" b="1" dirty="0" smtClean="0">
                <a:solidFill>
                  <a:prstClr val="black">
                    <a:lumMod val="75000"/>
                    <a:lumOff val="25000"/>
                  </a:prstClr>
                </a:solidFill>
                <a:latin typeface="BentonSans-Book"/>
                <a:cs typeface="BentonSans-Book"/>
              </a:rPr>
              <a:t>.</a:t>
            </a:r>
          </a:p>
          <a:p>
            <a:endParaRPr lang="en-US" sz="500" b="1" dirty="0" smtClean="0">
              <a:solidFill>
                <a:prstClr val="black">
                  <a:lumMod val="75000"/>
                  <a:lumOff val="25000"/>
                </a:prstClr>
              </a:solidFill>
              <a:latin typeface="BentonSans-Book"/>
              <a:cs typeface="BentonSans-Book"/>
            </a:endParaRPr>
          </a:p>
          <a:p>
            <a:r>
              <a:rPr lang="en-US" sz="1400" b="1" dirty="0">
                <a:solidFill>
                  <a:prstClr val="black">
                    <a:lumMod val="75000"/>
                    <a:lumOff val="25000"/>
                  </a:prstClr>
                </a:solidFill>
                <a:latin typeface="BentonSans-Book"/>
                <a:cs typeface="BentonSans-Book"/>
              </a:rPr>
              <a:t>*PCP- Primary Care Physician. SPC-Specialist</a:t>
            </a:r>
          </a:p>
          <a:p>
            <a:endParaRPr lang="en-US" sz="1400" b="1" dirty="0">
              <a:solidFill>
                <a:prstClr val="black">
                  <a:lumMod val="75000"/>
                  <a:lumOff val="25000"/>
                </a:prstClr>
              </a:solidFill>
              <a:latin typeface="BentonSans-Book"/>
              <a:cs typeface="BentonSans-Book"/>
            </a:endParaRPr>
          </a:p>
        </p:txBody>
      </p:sp>
    </p:spTree>
    <p:extLst>
      <p:ext uri="{BB962C8B-B14F-4D97-AF65-F5344CB8AC3E}">
        <p14:creationId xmlns:p14="http://schemas.microsoft.com/office/powerpoint/2010/main" val="2209001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E9E9E9"/>
        </a:solidFill>
        <a:effectLst/>
      </p:bgPr>
    </p:bg>
    <p:spTree>
      <p:nvGrpSpPr>
        <p:cNvPr id="1" name=""/>
        <p:cNvGrpSpPr/>
        <p:nvPr/>
      </p:nvGrpSpPr>
      <p:grpSpPr>
        <a:xfrm>
          <a:off x="0" y="0"/>
          <a:ext cx="0" cy="0"/>
          <a:chOff x="0" y="0"/>
          <a:chExt cx="0" cy="0"/>
        </a:xfrm>
      </p:grpSpPr>
      <p:pic>
        <p:nvPicPr>
          <p:cNvPr id="8" name="Picture 7"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9" name="Title 1"/>
          <p:cNvSpPr txBox="1">
            <a:spLocks/>
          </p:cNvSpPr>
          <p:nvPr/>
        </p:nvSpPr>
        <p:spPr>
          <a:xfrm>
            <a:off x="228600" y="685800"/>
            <a:ext cx="8229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000" dirty="0">
                <a:solidFill>
                  <a:prstClr val="white"/>
                </a:solidFill>
                <a:latin typeface="BentonSans-Bold"/>
                <a:cs typeface="BentonSans-Bold"/>
              </a:rPr>
              <a:t>Magnolia </a:t>
            </a:r>
            <a:r>
              <a:rPr lang="en-US" sz="4000" dirty="0" smtClean="0">
                <a:solidFill>
                  <a:prstClr val="white"/>
                </a:solidFill>
                <a:latin typeface="BentonSans-Bold"/>
                <a:cs typeface="BentonSans-Bold"/>
              </a:rPr>
              <a:t>Local &amp; Local </a:t>
            </a:r>
            <a:r>
              <a:rPr lang="en-US" sz="4000" dirty="0">
                <a:solidFill>
                  <a:prstClr val="white"/>
                </a:solidFill>
                <a:latin typeface="BentonSans-Bold"/>
                <a:cs typeface="BentonSans-Bold"/>
              </a:rPr>
              <a:t>Plus</a:t>
            </a:r>
          </a:p>
        </p:txBody>
      </p:sp>
      <p:graphicFrame>
        <p:nvGraphicFramePr>
          <p:cNvPr id="6" name="Table 5"/>
          <p:cNvGraphicFramePr>
            <a:graphicFrameLocks noGrp="1"/>
          </p:cNvGraphicFramePr>
          <p:nvPr>
            <p:extLst/>
          </p:nvPr>
        </p:nvGraphicFramePr>
        <p:xfrm>
          <a:off x="457200" y="1676400"/>
          <a:ext cx="8382000" cy="4221168"/>
        </p:xfrm>
        <a:graphic>
          <a:graphicData uri="http://schemas.openxmlformats.org/drawingml/2006/table">
            <a:tbl>
              <a:tblPr/>
              <a:tblGrid>
                <a:gridCol w="3810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42122">
                <a:tc gridSpan="2">
                  <a:txBody>
                    <a:bodyPr/>
                    <a:lstStyle/>
                    <a:p>
                      <a:pPr marL="0" marR="0" algn="ctr">
                        <a:spcBef>
                          <a:spcPts val="0"/>
                        </a:spcBef>
                        <a:spcAft>
                          <a:spcPts val="0"/>
                        </a:spcAft>
                      </a:pPr>
                      <a:r>
                        <a:rPr lang="en-US" sz="2400" b="1" i="0" dirty="0" smtClean="0">
                          <a:solidFill>
                            <a:schemeClr val="bg1"/>
                          </a:solidFill>
                          <a:latin typeface="BentonSans-Medium"/>
                          <a:ea typeface="Calibri"/>
                          <a:cs typeface="BentonSans-Medium"/>
                        </a:rPr>
                        <a:t>Examples</a:t>
                      </a:r>
                      <a:r>
                        <a:rPr lang="en-US" sz="2400" b="1" i="0" baseline="0" dirty="0" smtClean="0">
                          <a:solidFill>
                            <a:schemeClr val="bg1"/>
                          </a:solidFill>
                          <a:latin typeface="BentonSans-Medium"/>
                          <a:ea typeface="Calibri"/>
                          <a:cs typeface="BentonSans-Medium"/>
                        </a:rPr>
                        <a:t> of </a:t>
                      </a:r>
                      <a:r>
                        <a:rPr lang="en-US" sz="2400" b="1" i="0" dirty="0" smtClean="0">
                          <a:solidFill>
                            <a:schemeClr val="bg1"/>
                          </a:solidFill>
                          <a:latin typeface="BentonSans-Medium"/>
                          <a:ea typeface="Calibri"/>
                          <a:cs typeface="BentonSans-Medium"/>
                        </a:rPr>
                        <a:t>Additional Plan Co-payments</a:t>
                      </a:r>
                      <a:endParaRPr lang="en-US" sz="2400" b="1"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513184">
                <a:tc>
                  <a:txBody>
                    <a:bodyPr/>
                    <a:lstStyle/>
                    <a:p>
                      <a:pPr marL="0" marR="0" algn="ctr">
                        <a:spcBef>
                          <a:spcPts val="0"/>
                        </a:spcBef>
                        <a:spcAft>
                          <a:spcPts val="0"/>
                        </a:spcAft>
                      </a:pPr>
                      <a:r>
                        <a:rPr lang="en-US" sz="2000" b="1" i="0" dirty="0" smtClean="0">
                          <a:solidFill>
                            <a:schemeClr val="bg1"/>
                          </a:solidFill>
                          <a:latin typeface="BentonSans-Medium"/>
                          <a:ea typeface="Calibri"/>
                          <a:cs typeface="BentonSans-Medium"/>
                        </a:rPr>
                        <a:t>Service (In-Network)</a:t>
                      </a:r>
                      <a:endParaRPr lang="en-US" sz="2000" b="1"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2000" b="1" i="0" dirty="0" smtClean="0">
                          <a:solidFill>
                            <a:schemeClr val="bg1"/>
                          </a:solidFill>
                          <a:latin typeface="BentonSans-Medium"/>
                          <a:ea typeface="Calibri"/>
                          <a:cs typeface="BentonSans-Medium"/>
                        </a:rPr>
                        <a:t>Co-payment </a:t>
                      </a:r>
                      <a:endParaRPr lang="en-US" sz="2000" b="1"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340256">
                <a:tc>
                  <a:txBody>
                    <a:bodyPr/>
                    <a:lstStyle/>
                    <a:p>
                      <a:pPr marL="0" marR="0">
                        <a:spcBef>
                          <a:spcPts val="0"/>
                        </a:spcBef>
                        <a:spcAft>
                          <a:spcPts val="0"/>
                        </a:spcAft>
                      </a:pPr>
                      <a:r>
                        <a:rPr lang="en-US" sz="1600" b="0" i="0" dirty="0" smtClean="0">
                          <a:latin typeface="BentonSans-Book"/>
                          <a:ea typeface="Calibri"/>
                          <a:cs typeface="BentonSans-Book"/>
                        </a:rPr>
                        <a:t>Ambulance – Ground</a:t>
                      </a:r>
                      <a:endParaRPr lang="en-US" sz="16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i="0" dirty="0" smtClean="0">
                          <a:latin typeface="BentonSans-Book"/>
                          <a:ea typeface="Calibri"/>
                          <a:cs typeface="BentonSans-Book"/>
                        </a:rPr>
                        <a:t>$50</a:t>
                      </a:r>
                      <a:endParaRPr lang="en-US" sz="14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marL="0" marR="0">
                        <a:spcBef>
                          <a:spcPts val="0"/>
                        </a:spcBef>
                        <a:spcAft>
                          <a:spcPts val="0"/>
                        </a:spcAft>
                      </a:pPr>
                      <a:r>
                        <a:rPr lang="en-US" sz="1600" b="0" i="0" dirty="0" smtClean="0">
                          <a:latin typeface="BentonSans-Book"/>
                          <a:ea typeface="Calibri"/>
                          <a:cs typeface="BentonSans-Book"/>
                        </a:rPr>
                        <a:t>Ambulatory/Outpatient Surgical Center</a:t>
                      </a:r>
                    </a:p>
                    <a:p>
                      <a:pPr marL="0" marR="0">
                        <a:spcBef>
                          <a:spcPts val="0"/>
                        </a:spcBef>
                        <a:spcAft>
                          <a:spcPts val="0"/>
                        </a:spcAft>
                      </a:pPr>
                      <a:r>
                        <a:rPr lang="en-US" sz="1600" b="0" i="1" dirty="0" smtClean="0">
                          <a:latin typeface="BentonSans-Book"/>
                          <a:ea typeface="Calibri"/>
                          <a:cs typeface="BentonSans-Book"/>
                        </a:rPr>
                        <a:t>(Facility Charge)</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latin typeface="BentonSans-Book"/>
                          <a:ea typeface="Calibri"/>
                          <a:cs typeface="BentonSans-Book"/>
                        </a:rPr>
                        <a:t>$100 </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4800">
                <a:tc>
                  <a:txBody>
                    <a:bodyPr/>
                    <a:lstStyle/>
                    <a:p>
                      <a:pPr marL="0" marR="0">
                        <a:spcBef>
                          <a:spcPts val="0"/>
                        </a:spcBef>
                        <a:spcAft>
                          <a:spcPts val="0"/>
                        </a:spcAft>
                      </a:pPr>
                      <a:r>
                        <a:rPr lang="en-US" sz="1600" b="0" i="0" dirty="0" smtClean="0">
                          <a:latin typeface="BentonSans-Book"/>
                          <a:ea typeface="Calibri"/>
                          <a:cs typeface="BentonSans-Book"/>
                        </a:rPr>
                        <a:t>Emergency Room</a:t>
                      </a:r>
                    </a:p>
                    <a:p>
                      <a:pPr marL="0" marR="0">
                        <a:spcBef>
                          <a:spcPts val="0"/>
                        </a:spcBef>
                        <a:spcAft>
                          <a:spcPts val="0"/>
                        </a:spcAft>
                      </a:pPr>
                      <a:r>
                        <a:rPr lang="en-US" sz="1600" b="0" i="1" baseline="0" dirty="0" smtClean="0">
                          <a:latin typeface="BentonSans-Book"/>
                          <a:ea typeface="Calibri"/>
                          <a:cs typeface="BentonSans-Book"/>
                        </a:rPr>
                        <a:t>(Facility Charge)</a:t>
                      </a:r>
                      <a:endParaRPr lang="en-US" sz="1600" b="0" i="1"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i="0" dirty="0" smtClean="0">
                          <a:latin typeface="BentonSans-Book"/>
                          <a:ea typeface="Calibri"/>
                          <a:cs typeface="BentonSans-Book"/>
                        </a:rPr>
                        <a:t>$150 co-payment</a:t>
                      </a:r>
                      <a:r>
                        <a:rPr lang="en-US" sz="1400" b="0" i="0" baseline="0" dirty="0" smtClean="0">
                          <a:latin typeface="BentonSans-Book"/>
                          <a:ea typeface="Calibri"/>
                          <a:cs typeface="BentonSans-Book"/>
                        </a:rPr>
                        <a:t> per visit; waived if admitted</a:t>
                      </a:r>
                      <a:endParaRPr lang="en-US" sz="14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1000">
                <a:tc>
                  <a:txBody>
                    <a:bodyPr/>
                    <a:lstStyle/>
                    <a:p>
                      <a:pPr marL="0" marR="0">
                        <a:spcBef>
                          <a:spcPts val="0"/>
                        </a:spcBef>
                        <a:spcAft>
                          <a:spcPts val="0"/>
                        </a:spcAft>
                      </a:pPr>
                      <a:r>
                        <a:rPr lang="en-US" sz="1600" b="0" i="0" dirty="0" smtClean="0">
                          <a:latin typeface="BentonSans-Book"/>
                          <a:ea typeface="Calibri"/>
                          <a:cs typeface="BentonSans-Book"/>
                        </a:rPr>
                        <a:t>High Tech Imaging – Outpatient</a:t>
                      </a:r>
                    </a:p>
                    <a:p>
                      <a:pPr marL="0" marR="0">
                        <a:spcBef>
                          <a:spcPts val="0"/>
                        </a:spcBef>
                        <a:spcAft>
                          <a:spcPts val="0"/>
                        </a:spcAft>
                      </a:pPr>
                      <a:r>
                        <a:rPr lang="en-US" sz="1600" b="0" i="0" dirty="0" smtClean="0">
                          <a:latin typeface="BentonSans-Book"/>
                          <a:ea typeface="Calibri"/>
                          <a:cs typeface="BentonSans-Book"/>
                        </a:rPr>
                        <a:t>(</a:t>
                      </a:r>
                      <a:r>
                        <a:rPr lang="en-US" sz="1600" b="0" i="1" dirty="0" smtClean="0">
                          <a:latin typeface="BentonSans-Book"/>
                          <a:ea typeface="Calibri"/>
                          <a:cs typeface="BentonSans-Book"/>
                        </a:rPr>
                        <a:t>Facility Charge)</a:t>
                      </a:r>
                      <a:endParaRPr lang="en-US" sz="1600" b="0" i="1"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i="0" dirty="0" smtClean="0">
                          <a:latin typeface="BentonSans-Book"/>
                          <a:ea typeface="Calibri"/>
                          <a:cs typeface="BentonSans-Book"/>
                        </a:rPr>
                        <a:t>$50</a:t>
                      </a:r>
                      <a:endParaRPr lang="en-US" sz="14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448">
                <a:tc>
                  <a:txBody>
                    <a:bodyPr/>
                    <a:lstStyle/>
                    <a:p>
                      <a:pPr marL="0" marR="0">
                        <a:spcBef>
                          <a:spcPts val="0"/>
                        </a:spcBef>
                        <a:spcAft>
                          <a:spcPts val="0"/>
                        </a:spcAft>
                      </a:pPr>
                      <a:r>
                        <a:rPr lang="en-US" sz="1600" b="0" i="0" kern="1200" dirty="0" smtClean="0">
                          <a:solidFill>
                            <a:schemeClr val="tx1"/>
                          </a:solidFill>
                          <a:effectLst/>
                          <a:latin typeface="BentonSans-Book"/>
                          <a:ea typeface="+mn-ea"/>
                          <a:cs typeface="BentonSans-Book"/>
                        </a:rPr>
                        <a:t>Inpatient Hospital Admission</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i="0" baseline="0" dirty="0" smtClean="0">
                          <a:effectLst/>
                          <a:latin typeface="BentonSans-Book"/>
                          <a:ea typeface="Calibri"/>
                          <a:cs typeface="BentonSans-Book"/>
                        </a:rPr>
                        <a:t>$100 co-payment per day; max $300 per admission</a:t>
                      </a:r>
                      <a:endParaRPr lang="en-US" sz="1400" b="0" i="0" dirty="0">
                        <a:effectLst/>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96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BentonSans-Book"/>
                          <a:ea typeface="+mn-ea"/>
                          <a:cs typeface="BentonSans-Book"/>
                        </a:rPr>
                        <a:t>Mental Health - Inpatient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dirty="0" smtClean="0">
                          <a:latin typeface="BentonSans-Book"/>
                          <a:ea typeface="Calibri"/>
                          <a:cs typeface="BentonSans-Book"/>
                        </a:rPr>
                        <a:t>(Facility Charge)</a:t>
                      </a:r>
                      <a:endParaRPr lang="en-US" sz="1600" b="0" i="1"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baseline="0" dirty="0" smtClean="0">
                          <a:effectLst/>
                          <a:latin typeface="BentonSans-Book"/>
                          <a:ea typeface="Calibri"/>
                          <a:cs typeface="BentonSans-Book"/>
                        </a:rPr>
                        <a:t>$100 co-payment per day; max $300 per admission</a:t>
                      </a:r>
                      <a:endParaRPr lang="en-US" sz="1400" b="0" i="0" dirty="0" smtClean="0">
                        <a:effectLst/>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04800">
                <a:tc>
                  <a:txBody>
                    <a:bodyPr/>
                    <a:lstStyle/>
                    <a:p>
                      <a:pPr marL="0" marR="0">
                        <a:spcBef>
                          <a:spcPts val="0"/>
                        </a:spcBef>
                        <a:spcAft>
                          <a:spcPts val="0"/>
                        </a:spcAft>
                      </a:pPr>
                      <a:r>
                        <a:rPr lang="en-US" sz="1600" b="0" i="0" dirty="0" smtClean="0">
                          <a:latin typeface="BentonSans-Book"/>
                          <a:ea typeface="Calibri"/>
                          <a:cs typeface="BentonSans-Book"/>
                        </a:rPr>
                        <a:t>Pregnancy Care –Physician Services</a:t>
                      </a:r>
                      <a:endParaRPr lang="en-US" sz="16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b="0" i="0" dirty="0" smtClean="0">
                          <a:latin typeface="BentonSans-Book"/>
                          <a:ea typeface="Calibri"/>
                          <a:cs typeface="BentonSans-Book"/>
                        </a:rPr>
                        <a:t>$90</a:t>
                      </a:r>
                      <a:r>
                        <a:rPr lang="en-US" sz="1400" b="0" i="0" baseline="0" dirty="0" smtClean="0">
                          <a:latin typeface="BentonSans-Book"/>
                          <a:ea typeface="Calibri"/>
                          <a:cs typeface="BentonSans-Book"/>
                        </a:rPr>
                        <a:t> co-payment per pregnancy</a:t>
                      </a:r>
                      <a:endParaRPr lang="en-US" sz="14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81000">
                <a:tc>
                  <a:txBody>
                    <a:bodyPr/>
                    <a:lstStyle/>
                    <a:p>
                      <a:pPr marL="0" marR="0">
                        <a:spcBef>
                          <a:spcPts val="0"/>
                        </a:spcBef>
                        <a:spcAft>
                          <a:spcPts val="0"/>
                        </a:spcAft>
                      </a:pPr>
                      <a:r>
                        <a:rPr lang="en-US" sz="1600" b="0" i="0" dirty="0" smtClean="0">
                          <a:latin typeface="BentonSans-Book"/>
                          <a:ea typeface="Calibri"/>
                          <a:cs typeface="BentonSans-Book"/>
                        </a:rPr>
                        <a:t>Skilled Nursing Facility</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baseline="0" dirty="0" smtClean="0">
                          <a:effectLst/>
                          <a:latin typeface="BentonSans-Book"/>
                          <a:ea typeface="Calibri"/>
                          <a:cs typeface="BentonSans-Book"/>
                        </a:rPr>
                        <a:t>$100 co-payment per day; max $300 per admission</a:t>
                      </a:r>
                      <a:endParaRPr lang="en-US" sz="1400" b="0" i="0" dirty="0" smtClean="0">
                        <a:effectLst/>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
        <p:nvSpPr>
          <p:cNvPr id="7" name="Rectangle 6"/>
          <p:cNvSpPr/>
          <p:nvPr/>
        </p:nvSpPr>
        <p:spPr>
          <a:xfrm>
            <a:off x="533400" y="6135469"/>
            <a:ext cx="8001000" cy="646331"/>
          </a:xfrm>
          <a:prstGeom prst="rect">
            <a:avLst/>
          </a:prstGeom>
        </p:spPr>
        <p:txBody>
          <a:bodyPr wrap="square">
            <a:spAutoFit/>
          </a:bodyPr>
          <a:lstStyle/>
          <a:p>
            <a:r>
              <a:rPr lang="en-US" b="1" dirty="0" smtClean="0">
                <a:solidFill>
                  <a:prstClr val="black">
                    <a:lumMod val="75000"/>
                    <a:lumOff val="25000"/>
                  </a:prstClr>
                </a:solidFill>
                <a:latin typeface="BentonSans-Book"/>
                <a:cs typeface="BentonSans-Book"/>
              </a:rPr>
              <a:t>Eligible expenses are reimbursed in accordance with a fee schedule of maximum allowable charges, not billed charges. </a:t>
            </a:r>
            <a:endParaRPr lang="en-US" dirty="0">
              <a:solidFill>
                <a:prstClr val="black">
                  <a:lumMod val="75000"/>
                  <a:lumOff val="25000"/>
                </a:prstClr>
              </a:solidFill>
            </a:endParaRPr>
          </a:p>
        </p:txBody>
      </p:sp>
    </p:spTree>
    <p:extLst>
      <p:ext uri="{BB962C8B-B14F-4D97-AF65-F5344CB8AC3E}">
        <p14:creationId xmlns:p14="http://schemas.microsoft.com/office/powerpoint/2010/main" val="3513833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7" name="Picture 6"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8" name="Title 1"/>
          <p:cNvSpPr txBox="1">
            <a:spLocks/>
          </p:cNvSpPr>
          <p:nvPr/>
        </p:nvSpPr>
        <p:spPr>
          <a:xfrm>
            <a:off x="228600" y="655638"/>
            <a:ext cx="8229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dirty="0" smtClean="0">
                <a:solidFill>
                  <a:prstClr val="white"/>
                </a:solidFill>
                <a:latin typeface="BentonSans-Bold"/>
                <a:cs typeface="BentonSans-Bold"/>
              </a:rPr>
              <a:t>Magnolia Local Plus and Local</a:t>
            </a:r>
            <a:endParaRPr lang="en-US" sz="1800" dirty="0">
              <a:solidFill>
                <a:prstClr val="white"/>
              </a:solidFill>
              <a:latin typeface="BentonSans-Bold"/>
              <a:cs typeface="BentonSans-Bold"/>
            </a:endParaRPr>
          </a:p>
        </p:txBody>
      </p:sp>
      <p:sp>
        <p:nvSpPr>
          <p:cNvPr id="10" name="Rectangle 9"/>
          <p:cNvSpPr/>
          <p:nvPr/>
        </p:nvSpPr>
        <p:spPr>
          <a:xfrm>
            <a:off x="533400" y="6019800"/>
            <a:ext cx="8001000" cy="646331"/>
          </a:xfrm>
          <a:prstGeom prst="rect">
            <a:avLst/>
          </a:prstGeom>
        </p:spPr>
        <p:txBody>
          <a:bodyPr wrap="square">
            <a:spAutoFit/>
          </a:bodyPr>
          <a:lstStyle/>
          <a:p>
            <a:r>
              <a:rPr lang="en-US" b="1" dirty="0" smtClean="0">
                <a:solidFill>
                  <a:prstClr val="black">
                    <a:lumMod val="75000"/>
                    <a:lumOff val="25000"/>
                  </a:prstClr>
                </a:solidFill>
                <a:latin typeface="BentonSans-Book"/>
                <a:cs typeface="BentonSans-Book"/>
              </a:rPr>
              <a:t>Eligible expenses are reimbursed in accordance with a fee schedule of maximum allowable charges, not billed charges. </a:t>
            </a:r>
            <a:endParaRPr lang="en-US" dirty="0">
              <a:solidFill>
                <a:prstClr val="black">
                  <a:lumMod val="75000"/>
                  <a:lumOff val="25000"/>
                </a:prstClr>
              </a:solidFill>
            </a:endParaRPr>
          </a:p>
        </p:txBody>
      </p:sp>
      <p:graphicFrame>
        <p:nvGraphicFramePr>
          <p:cNvPr id="11" name="Table 10"/>
          <p:cNvGraphicFramePr>
            <a:graphicFrameLocks noGrp="1"/>
          </p:cNvGraphicFramePr>
          <p:nvPr>
            <p:extLst/>
          </p:nvPr>
        </p:nvGraphicFramePr>
        <p:xfrm>
          <a:off x="457200" y="1676400"/>
          <a:ext cx="8229600" cy="4091162"/>
        </p:xfrm>
        <a:graphic>
          <a:graphicData uri="http://schemas.openxmlformats.org/drawingml/2006/table">
            <a:tbl>
              <a:tblPr/>
              <a:tblGrid>
                <a:gridCol w="8229600">
                  <a:extLst>
                    <a:ext uri="{9D8B030D-6E8A-4147-A177-3AD203B41FA5}">
                      <a16:colId xmlns:a16="http://schemas.microsoft.com/office/drawing/2014/main" val="20000"/>
                    </a:ext>
                  </a:extLst>
                </a:gridCol>
              </a:tblGrid>
              <a:tr h="342122">
                <a:tc>
                  <a:txBody>
                    <a:bodyPr/>
                    <a:lstStyle/>
                    <a:p>
                      <a:pPr marL="0" marR="0" algn="ctr">
                        <a:spcBef>
                          <a:spcPts val="0"/>
                        </a:spcBef>
                        <a:spcAft>
                          <a:spcPts val="0"/>
                        </a:spcAft>
                      </a:pPr>
                      <a:r>
                        <a:rPr lang="en-US" sz="2200" b="1" i="0" dirty="0" smtClean="0">
                          <a:solidFill>
                            <a:schemeClr val="bg1"/>
                          </a:solidFill>
                          <a:latin typeface="BentonSans-Medium"/>
                          <a:ea typeface="Calibri"/>
                          <a:cs typeface="BentonSans-Medium"/>
                        </a:rPr>
                        <a:t>Examples</a:t>
                      </a:r>
                      <a:r>
                        <a:rPr lang="en-US" sz="2200" b="1" i="0" baseline="0" dirty="0" smtClean="0">
                          <a:solidFill>
                            <a:schemeClr val="bg1"/>
                          </a:solidFill>
                          <a:latin typeface="BentonSans-Medium"/>
                          <a:ea typeface="Calibri"/>
                          <a:cs typeface="BentonSans-Medium"/>
                        </a:rPr>
                        <a:t> of Services Subject to the Plan Year Deductible</a:t>
                      </a:r>
                      <a:endParaRPr lang="en-US" sz="2200" b="1"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extLst>
                  <a:ext uri="{0D108BD9-81ED-4DB2-BD59-A6C34878D82A}">
                    <a16:rowId xmlns:a16="http://schemas.microsoft.com/office/drawing/2014/main" val="10000"/>
                  </a:ext>
                </a:extLst>
              </a:tr>
              <a:tr h="513184">
                <a:tc>
                  <a:txBody>
                    <a:bodyPr/>
                    <a:lstStyle/>
                    <a:p>
                      <a:pPr marL="0" marR="0" algn="ctr">
                        <a:spcBef>
                          <a:spcPts val="0"/>
                        </a:spcBef>
                        <a:spcAft>
                          <a:spcPts val="0"/>
                        </a:spcAft>
                      </a:pPr>
                      <a:r>
                        <a:rPr lang="en-US" sz="2000" b="1" i="0" dirty="0" smtClean="0">
                          <a:solidFill>
                            <a:schemeClr val="bg1"/>
                          </a:solidFill>
                          <a:latin typeface="BentonSans-Medium"/>
                          <a:ea typeface="Calibri"/>
                          <a:cs typeface="BentonSans-Medium"/>
                        </a:rPr>
                        <a:t>Service (In-Network)</a:t>
                      </a:r>
                      <a:endParaRPr lang="en-US" sz="2000" b="1" i="0" dirty="0">
                        <a:solidFill>
                          <a:schemeClr val="bg1"/>
                        </a:solidFill>
                        <a:latin typeface="BentonSans-Medium"/>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340256">
                <a:tc>
                  <a:txBody>
                    <a:bodyPr/>
                    <a:lstStyle/>
                    <a:p>
                      <a:pPr marL="0" marR="0">
                        <a:spcBef>
                          <a:spcPts val="0"/>
                        </a:spcBef>
                        <a:spcAft>
                          <a:spcPts val="0"/>
                        </a:spcAft>
                      </a:pPr>
                      <a:r>
                        <a:rPr lang="en-US" sz="1600" b="0" i="0" baseline="0" dirty="0" smtClean="0">
                          <a:latin typeface="BentonSans-Book"/>
                          <a:ea typeface="Calibri"/>
                          <a:cs typeface="BentonSans-Book"/>
                        </a:rPr>
                        <a:t>Inpatient/Outpatient Professional Services</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marL="0" marR="0">
                        <a:spcBef>
                          <a:spcPts val="0"/>
                        </a:spcBef>
                        <a:spcAft>
                          <a:spcPts val="0"/>
                        </a:spcAft>
                      </a:pPr>
                      <a:r>
                        <a:rPr lang="en-US" sz="1600" b="0" i="0" dirty="0" smtClean="0">
                          <a:latin typeface="BentonSans-Book"/>
                          <a:ea typeface="Calibri"/>
                          <a:cs typeface="BentonSans-Book"/>
                        </a:rPr>
                        <a:t>Chemotherapy/Radiation Therapy – Outpatient Facility</a:t>
                      </a:r>
                      <a:endParaRPr lang="en-US" sz="1600" b="0" i="1" dirty="0" smtClean="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4800">
                <a:tc>
                  <a:txBody>
                    <a:bodyPr/>
                    <a:lstStyle/>
                    <a:p>
                      <a:pPr marL="0" marR="0">
                        <a:spcBef>
                          <a:spcPts val="0"/>
                        </a:spcBef>
                        <a:spcAft>
                          <a:spcPts val="0"/>
                        </a:spcAft>
                      </a:pPr>
                      <a:r>
                        <a:rPr lang="en-US" sz="1600" b="0" i="0" dirty="0" smtClean="0">
                          <a:latin typeface="BentonSans-Book"/>
                          <a:ea typeface="Calibri"/>
                          <a:cs typeface="BentonSans-Book"/>
                        </a:rPr>
                        <a:t>X-ray</a:t>
                      </a:r>
                      <a:r>
                        <a:rPr lang="en-US" sz="1600" b="0" i="0" baseline="0" dirty="0" smtClean="0">
                          <a:latin typeface="BentonSans-Book"/>
                          <a:ea typeface="Calibri"/>
                          <a:cs typeface="BentonSans-Book"/>
                        </a:rPr>
                        <a:t> and Laboratory Services (low tech imaging) – Hospital Facility</a:t>
                      </a:r>
                      <a:endParaRPr lang="en-US" sz="1600" b="0" i="1"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1000">
                <a:tc>
                  <a:txBody>
                    <a:bodyPr/>
                    <a:lstStyle/>
                    <a:p>
                      <a:pPr marL="0" marR="0">
                        <a:spcBef>
                          <a:spcPts val="0"/>
                        </a:spcBef>
                        <a:spcAft>
                          <a:spcPts val="0"/>
                        </a:spcAft>
                      </a:pPr>
                      <a:r>
                        <a:rPr lang="en-US" sz="1600" b="0" i="0" dirty="0" smtClean="0">
                          <a:latin typeface="BentonSans-Book"/>
                          <a:ea typeface="Calibri"/>
                          <a:cs typeface="BentonSans-Book"/>
                        </a:rPr>
                        <a:t>Emergency Medical Services</a:t>
                      </a:r>
                      <a:endParaRPr lang="en-US" sz="1600" b="0" i="1"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448">
                <a:tc>
                  <a:txBody>
                    <a:bodyPr/>
                    <a:lstStyle/>
                    <a:p>
                      <a:pPr marL="0" marR="0">
                        <a:spcBef>
                          <a:spcPts val="0"/>
                        </a:spcBef>
                        <a:spcAft>
                          <a:spcPts val="0"/>
                        </a:spcAft>
                      </a:pPr>
                      <a:r>
                        <a:rPr lang="en-US" sz="1600" b="0" i="0" kern="1200" dirty="0" smtClean="0">
                          <a:solidFill>
                            <a:schemeClr val="tx1"/>
                          </a:solidFill>
                          <a:effectLst/>
                          <a:latin typeface="BentonSans-Book"/>
                          <a:ea typeface="+mn-ea"/>
                          <a:cs typeface="BentonSans-Book"/>
                        </a:rPr>
                        <a:t>Dialysis</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96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BentonSans-Book"/>
                          <a:ea typeface="+mn-ea"/>
                          <a:cs typeface="BentonSans-Book"/>
                        </a:rPr>
                        <a:t>Home Health</a:t>
                      </a:r>
                      <a:r>
                        <a:rPr lang="en-US" sz="1600" b="0" i="0" kern="1200" baseline="0" dirty="0" smtClean="0">
                          <a:solidFill>
                            <a:schemeClr val="tx1"/>
                          </a:solidFill>
                          <a:effectLst/>
                          <a:latin typeface="BentonSans-Book"/>
                          <a:ea typeface="+mn-ea"/>
                          <a:cs typeface="BentonSans-Book"/>
                        </a:rPr>
                        <a:t> Care</a:t>
                      </a:r>
                      <a:endParaRPr lang="en-US" sz="1600" b="0" i="1"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04800">
                <a:tc>
                  <a:txBody>
                    <a:bodyPr/>
                    <a:lstStyle/>
                    <a:p>
                      <a:pPr marL="0" marR="0">
                        <a:spcBef>
                          <a:spcPts val="0"/>
                        </a:spcBef>
                        <a:spcAft>
                          <a:spcPts val="0"/>
                        </a:spcAft>
                      </a:pPr>
                      <a:r>
                        <a:rPr lang="en-US" sz="1600" b="0" i="0" dirty="0" smtClean="0">
                          <a:latin typeface="BentonSans-Book"/>
                          <a:ea typeface="Calibri"/>
                          <a:cs typeface="BentonSans-Book"/>
                        </a:rPr>
                        <a:t>Hospice Care</a:t>
                      </a:r>
                      <a:endParaRPr lang="en-US" sz="160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81000">
                <a:tc>
                  <a:txBody>
                    <a:bodyPr/>
                    <a:lstStyle/>
                    <a:p>
                      <a:pPr marL="0" marR="0">
                        <a:spcBef>
                          <a:spcPts val="0"/>
                        </a:spcBef>
                        <a:spcAft>
                          <a:spcPts val="0"/>
                        </a:spcAft>
                      </a:pPr>
                      <a:r>
                        <a:rPr lang="en-US" sz="1600" b="0" i="0" dirty="0" smtClean="0">
                          <a:latin typeface="BentonSans-Book"/>
                          <a:ea typeface="Calibri"/>
                          <a:cs typeface="BentonSans-Book"/>
                        </a:rPr>
                        <a:t>Allergy Injections</a:t>
                      </a:r>
                      <a:r>
                        <a:rPr lang="en-US" sz="1600" b="0" i="0" baseline="0" dirty="0" smtClean="0">
                          <a:latin typeface="BentonSans-Book"/>
                          <a:ea typeface="Calibri"/>
                          <a:cs typeface="BentonSans-Book"/>
                        </a:rPr>
                        <a:t> and Serum – In Physicians Office</a:t>
                      </a:r>
                      <a:endParaRPr lang="en-US" sz="1600" b="0" i="0" dirty="0" smtClean="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81000">
                <a:tc>
                  <a:txBody>
                    <a:bodyPr/>
                    <a:lstStyle/>
                    <a:p>
                      <a:pPr marL="0" marR="0">
                        <a:spcBef>
                          <a:spcPts val="0"/>
                        </a:spcBef>
                        <a:spcAft>
                          <a:spcPts val="0"/>
                        </a:spcAft>
                      </a:pPr>
                      <a:r>
                        <a:rPr lang="en-US" sz="1600" b="0" i="0" dirty="0" smtClean="0">
                          <a:latin typeface="BentonSans-Book"/>
                          <a:ea typeface="Calibri"/>
                          <a:cs typeface="BentonSans-Book"/>
                        </a:rPr>
                        <a:t>Oral Surgery –</a:t>
                      </a:r>
                      <a:r>
                        <a:rPr lang="en-US" sz="1600" b="0" i="0" baseline="0" dirty="0" smtClean="0">
                          <a:latin typeface="BentonSans-Book"/>
                          <a:ea typeface="Calibri"/>
                          <a:cs typeface="BentonSans-Book"/>
                        </a:rPr>
                        <a:t> Not performed in a Physicians Office</a:t>
                      </a:r>
                      <a:endParaRPr lang="en-US" sz="1600" b="0" i="0" dirty="0" smtClean="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36493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68362"/>
          </a:xfrm>
        </p:spPr>
        <p:txBody>
          <a:bodyPr>
            <a:normAutofit/>
          </a:bodyPr>
          <a:lstStyle/>
          <a:p>
            <a:r>
              <a:rPr lang="en-US" sz="4400" dirty="0" smtClean="0">
                <a:latin typeface="BentonSans-Bold"/>
                <a:cs typeface="BentonSans-Bold"/>
              </a:rPr>
              <a:t>Vantage Medical Home HMO</a:t>
            </a:r>
            <a:endParaRPr lang="en-US" sz="4000" dirty="0">
              <a:latin typeface="BentonSans-Bold"/>
              <a:cs typeface="BentonSans-Bold"/>
            </a:endParaRPr>
          </a:p>
        </p:txBody>
      </p:sp>
      <p:sp>
        <p:nvSpPr>
          <p:cNvPr id="5" name="Content Placeholder 2"/>
          <p:cNvSpPr txBox="1">
            <a:spLocks/>
          </p:cNvSpPr>
          <p:nvPr/>
        </p:nvSpPr>
        <p:spPr>
          <a:xfrm>
            <a:off x="457200" y="1371600"/>
            <a:ext cx="8229600" cy="4343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Wingdings" pitchFamily="2" charset="2"/>
              <a:buChar char="ü"/>
              <a:defRPr sz="28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Courier New" pitchFamily="49" charset="0"/>
              <a:buChar char="o"/>
              <a:defRPr sz="28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prstClr val="black">
                    <a:lumMod val="75000"/>
                    <a:lumOff val="25000"/>
                  </a:prstClr>
                </a:solidFill>
                <a:latin typeface="BentonSans-Book"/>
                <a:cs typeface="BentonSans-Book"/>
              </a:rPr>
              <a:t>Vantage </a:t>
            </a:r>
            <a:r>
              <a:rPr lang="en-US" sz="2400" dirty="0">
                <a:solidFill>
                  <a:prstClr val="black">
                    <a:lumMod val="75000"/>
                    <a:lumOff val="25000"/>
                  </a:prstClr>
                </a:solidFill>
                <a:latin typeface="BentonSans-Book"/>
                <a:cs typeface="BentonSans-Book"/>
              </a:rPr>
              <a:t>Medical Home HMO is a patient-centered approach to providing cost-effective and comprehensive primary health care for children, youth and adults. This plan creates partnerships between the individual patient and his or her personal </a:t>
            </a:r>
            <a:r>
              <a:rPr lang="en-US" sz="2400" dirty="0" smtClean="0">
                <a:solidFill>
                  <a:prstClr val="black">
                    <a:lumMod val="75000"/>
                    <a:lumOff val="25000"/>
                  </a:prstClr>
                </a:solidFill>
                <a:latin typeface="BentonSans-Book"/>
                <a:cs typeface="BentonSans-Book"/>
              </a:rPr>
              <a:t>physician. This plan includes a preferred provider network, Affinity Health Network (AHN), which has lower co-payments for certain covered services as indicated by “AHN.” This plan also includes out-of-network coverage.</a:t>
            </a:r>
            <a:endParaRPr lang="en-US" sz="2400" dirty="0">
              <a:solidFill>
                <a:prstClr val="black">
                  <a:lumMod val="75000"/>
                  <a:lumOff val="25000"/>
                </a:prstClr>
              </a:solidFill>
              <a:latin typeface="BentonSans-Book"/>
              <a:cs typeface="BentonSans-Book"/>
            </a:endParaRPr>
          </a:p>
        </p:txBody>
      </p:sp>
    </p:spTree>
    <p:extLst>
      <p:ext uri="{BB962C8B-B14F-4D97-AF65-F5344CB8AC3E}">
        <p14:creationId xmlns:p14="http://schemas.microsoft.com/office/powerpoint/2010/main" val="264891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Tuition Exemption</a:t>
            </a:r>
            <a:endParaRPr lang="en-US" dirty="0"/>
          </a:p>
        </p:txBody>
      </p:sp>
      <p:sp>
        <p:nvSpPr>
          <p:cNvPr id="3" name="Content Placeholder 2"/>
          <p:cNvSpPr>
            <a:spLocks noGrp="1"/>
          </p:cNvSpPr>
          <p:nvPr>
            <p:ph sz="quarter" idx="1"/>
          </p:nvPr>
        </p:nvSpPr>
        <p:spPr/>
        <p:txBody>
          <a:bodyPr/>
          <a:lstStyle/>
          <a:p>
            <a:r>
              <a:rPr lang="en-US" dirty="0" smtClean="0"/>
              <a:t>Full-time employees are able to attend six (6) hours of graduate or undergraduate classes per semester at a reduced rate.</a:t>
            </a:r>
          </a:p>
          <a:p>
            <a:r>
              <a:rPr lang="en-US" dirty="0" smtClean="0"/>
              <a:t>Spouse and dependents of eligible employees are able to attend full-time at a reduced fee for undergraduate classes only.</a:t>
            </a:r>
          </a:p>
          <a:p>
            <a:endParaRPr lang="en-US" dirty="0"/>
          </a:p>
          <a:p>
            <a:endParaRPr lang="en-US" dirty="0" smtClean="0"/>
          </a:p>
          <a:p>
            <a:pPr marL="0" indent="0">
              <a:buNone/>
            </a:pPr>
            <a:r>
              <a:rPr lang="en-US" dirty="0" smtClean="0"/>
              <a:t>**This exemption extends to all UL System schools.</a:t>
            </a:r>
            <a:endParaRPr lang="en-US" dirty="0"/>
          </a:p>
        </p:txBody>
      </p:sp>
    </p:spTree>
    <p:extLst>
      <p:ext uri="{BB962C8B-B14F-4D97-AF65-F5344CB8AC3E}">
        <p14:creationId xmlns:p14="http://schemas.microsoft.com/office/powerpoint/2010/main" val="3149872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E9E9E9"/>
        </a:solidFill>
        <a:effectLst/>
      </p:bgPr>
    </p:bg>
    <p:spTree>
      <p:nvGrpSpPr>
        <p:cNvPr id="1" name=""/>
        <p:cNvGrpSpPr/>
        <p:nvPr/>
      </p:nvGrpSpPr>
      <p:grpSpPr>
        <a:xfrm>
          <a:off x="0" y="0"/>
          <a:ext cx="0" cy="0"/>
          <a:chOff x="0" y="0"/>
          <a:chExt cx="0" cy="0"/>
        </a:xfrm>
      </p:grpSpPr>
      <p:pic>
        <p:nvPicPr>
          <p:cNvPr id="10" name="Picture 9"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11" name="Title 1"/>
          <p:cNvSpPr txBox="1">
            <a:spLocks/>
          </p:cNvSpPr>
          <p:nvPr/>
        </p:nvSpPr>
        <p:spPr>
          <a:xfrm>
            <a:off x="228600" y="731838"/>
            <a:ext cx="8229600" cy="868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000" dirty="0" smtClean="0">
                <a:solidFill>
                  <a:prstClr val="white"/>
                </a:solidFill>
                <a:latin typeface="BentonSans-Bold"/>
                <a:cs typeface="BentonSans-Bold"/>
              </a:rPr>
              <a:t>Vantage Medical Home HMO</a:t>
            </a:r>
            <a:endParaRPr lang="en-US" sz="2000" dirty="0">
              <a:solidFill>
                <a:prstClr val="white"/>
              </a:solidFill>
              <a:latin typeface="BentonSans-Bold"/>
              <a:cs typeface="BentonSans-Bold"/>
            </a:endParaRPr>
          </a:p>
        </p:txBody>
      </p:sp>
      <p:sp>
        <p:nvSpPr>
          <p:cNvPr id="12" name="Rectangle 11"/>
          <p:cNvSpPr/>
          <p:nvPr/>
        </p:nvSpPr>
        <p:spPr>
          <a:xfrm>
            <a:off x="381000" y="1569323"/>
            <a:ext cx="8305800" cy="330860"/>
          </a:xfrm>
          <a:prstGeom prst="rect">
            <a:avLst/>
          </a:prstGeom>
        </p:spPr>
        <p:txBody>
          <a:bodyPr wrap="square">
            <a:spAutoFit/>
          </a:bodyPr>
          <a:lstStyle/>
          <a:p>
            <a:r>
              <a:rPr lang="en-US" sz="1550" b="1" dirty="0" smtClean="0">
                <a:solidFill>
                  <a:srgbClr val="094F8A"/>
                </a:solidFill>
                <a:latin typeface="BentonSans-Bold"/>
                <a:cs typeface="BentonSans-Bold"/>
              </a:rPr>
              <a:t>Active employees</a:t>
            </a:r>
            <a:endParaRPr lang="en-US" sz="1550" b="1" dirty="0">
              <a:solidFill>
                <a:srgbClr val="FF0000"/>
              </a:solidFill>
              <a:latin typeface="BentonSans-Bold"/>
              <a:cs typeface="BentonSans-Bold"/>
            </a:endParaRPr>
          </a:p>
        </p:txBody>
      </p:sp>
      <p:graphicFrame>
        <p:nvGraphicFramePr>
          <p:cNvPr id="13" name="Table 12"/>
          <p:cNvGraphicFramePr>
            <a:graphicFrameLocks noGrp="1"/>
          </p:cNvGraphicFramePr>
          <p:nvPr>
            <p:extLst/>
          </p:nvPr>
        </p:nvGraphicFramePr>
        <p:xfrm>
          <a:off x="381000" y="1898809"/>
          <a:ext cx="8458201" cy="2646763"/>
        </p:xfrm>
        <a:graphic>
          <a:graphicData uri="http://schemas.openxmlformats.org/drawingml/2006/table">
            <a:tbl>
              <a:tblPr/>
              <a:tblGrid>
                <a:gridCol w="2667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1">
                  <a:extLst>
                    <a:ext uri="{9D8B030D-6E8A-4147-A177-3AD203B41FA5}">
                      <a16:colId xmlns:a16="http://schemas.microsoft.com/office/drawing/2014/main" val="20002"/>
                    </a:ext>
                  </a:extLst>
                </a:gridCol>
                <a:gridCol w="1447799">
                  <a:extLst>
                    <a:ext uri="{9D8B030D-6E8A-4147-A177-3AD203B41FA5}">
                      <a16:colId xmlns:a16="http://schemas.microsoft.com/office/drawing/2014/main" val="20003"/>
                    </a:ext>
                  </a:extLst>
                </a:gridCol>
                <a:gridCol w="1295401">
                  <a:extLst>
                    <a:ext uri="{9D8B030D-6E8A-4147-A177-3AD203B41FA5}">
                      <a16:colId xmlns:a16="http://schemas.microsoft.com/office/drawing/2014/main" val="20004"/>
                    </a:ext>
                  </a:extLst>
                </a:gridCol>
              </a:tblGrid>
              <a:tr h="127951">
                <a:tc gridSpan="5">
                  <a:txBody>
                    <a:bodyPr/>
                    <a:lstStyle/>
                    <a:p>
                      <a:pPr marL="0" marR="0" algn="ctr">
                        <a:spcBef>
                          <a:spcPts val="0"/>
                        </a:spcBef>
                        <a:spcAft>
                          <a:spcPts val="0"/>
                        </a:spcAft>
                      </a:pPr>
                      <a:r>
                        <a:rPr lang="en-US" sz="1600" b="1" i="0" dirty="0" smtClean="0">
                          <a:solidFill>
                            <a:schemeClr val="bg1"/>
                          </a:solidFill>
                          <a:latin typeface="BentonSans-Book"/>
                          <a:ea typeface="Calibri"/>
                          <a:cs typeface="BentonSans-Medium"/>
                        </a:rPr>
                        <a:t>Medical Coverage</a:t>
                      </a:r>
                      <a:endParaRPr lang="en-US" sz="1600" b="1" i="0" dirty="0">
                        <a:solidFill>
                          <a:schemeClr val="bg1"/>
                        </a:solidFill>
                        <a:latin typeface="BentonSans-Book"/>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tc hMerge="1">
                  <a:txBody>
                    <a:bodyPr/>
                    <a:lstStyle/>
                    <a:p>
                      <a:pPr marL="0" marR="0" algn="ctr">
                        <a:spcBef>
                          <a:spcPts val="0"/>
                        </a:spcBef>
                        <a:spcAft>
                          <a:spcPts val="0"/>
                        </a:spcAft>
                      </a:pPr>
                      <a:endParaRPr lang="en-US" sz="1200" dirty="0">
                        <a:solidFill>
                          <a:schemeClr val="bg1"/>
                        </a:solidFill>
                        <a:latin typeface="Calibri"/>
                        <a:ea typeface="Calibri"/>
                        <a:cs typeface="Times New Roman"/>
                      </a:endParaRPr>
                    </a:p>
                  </a:txBody>
                  <a:tcPr marL="60988" marR="609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365760">
                <a:tc>
                  <a:txBody>
                    <a:bodyPr/>
                    <a:lstStyle/>
                    <a:p>
                      <a:pPr marL="0" marR="0" algn="ctr">
                        <a:spcBef>
                          <a:spcPts val="0"/>
                        </a:spcBef>
                        <a:spcAft>
                          <a:spcPts val="0"/>
                        </a:spcAft>
                      </a:pPr>
                      <a:endParaRPr lang="en-US" sz="1400" dirty="0">
                        <a:solidFill>
                          <a:schemeClr val="bg1"/>
                        </a:solidFill>
                        <a:latin typeface="BentonSans-Book"/>
                        <a:ea typeface="Calibri"/>
                        <a:cs typeface="Times New Roman"/>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1" i="0" dirty="0">
                          <a:solidFill>
                            <a:schemeClr val="bg1"/>
                          </a:solidFill>
                          <a:latin typeface="BentonSans-Book"/>
                          <a:ea typeface="Calibri"/>
                          <a:cs typeface="BentonSans-Medium"/>
                        </a:rPr>
                        <a:t>Employee-Only </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1" i="0" dirty="0">
                          <a:solidFill>
                            <a:schemeClr val="bg1"/>
                          </a:solidFill>
                          <a:latin typeface="BentonSans-Book"/>
                          <a:ea typeface="Calibri"/>
                          <a:cs typeface="BentonSans-Medium"/>
                        </a:rPr>
                        <a:t>Employee </a:t>
                      </a:r>
                      <a:r>
                        <a:rPr lang="en-US" sz="1200" b="1" i="0" dirty="0" smtClean="0">
                          <a:solidFill>
                            <a:schemeClr val="bg1"/>
                          </a:solidFill>
                          <a:latin typeface="BentonSans-Book"/>
                          <a:ea typeface="Calibri"/>
                          <a:cs typeface="BentonSans-Medium"/>
                        </a:rPr>
                        <a:t>+1</a:t>
                      </a:r>
                      <a:r>
                        <a:rPr lang="en-US" sz="1200" b="1" i="0" baseline="0" dirty="0" smtClean="0">
                          <a:solidFill>
                            <a:schemeClr val="bg1"/>
                          </a:solidFill>
                          <a:latin typeface="BentonSans-Book"/>
                          <a:ea typeface="Calibri"/>
                          <a:cs typeface="BentonSans-Medium"/>
                        </a:rPr>
                        <a:t> </a:t>
                      </a:r>
                    </a:p>
                    <a:p>
                      <a:pPr marL="0" marR="0" algn="ctr">
                        <a:spcBef>
                          <a:spcPts val="0"/>
                        </a:spcBef>
                        <a:spcAft>
                          <a:spcPts val="0"/>
                        </a:spcAft>
                      </a:pPr>
                      <a:r>
                        <a:rPr lang="en-US" sz="1200" b="1" i="0" baseline="0" dirty="0" smtClean="0">
                          <a:solidFill>
                            <a:schemeClr val="bg1"/>
                          </a:solidFill>
                          <a:latin typeface="BentonSans-Book"/>
                          <a:ea typeface="Calibri"/>
                          <a:cs typeface="BentonSans-Medium"/>
                        </a:rPr>
                        <a:t>(</a:t>
                      </a:r>
                      <a:r>
                        <a:rPr lang="en-US" sz="1200" b="1" i="0" dirty="0" smtClean="0">
                          <a:solidFill>
                            <a:schemeClr val="bg1"/>
                          </a:solidFill>
                          <a:latin typeface="BentonSans-Book"/>
                          <a:ea typeface="Calibri"/>
                          <a:cs typeface="BentonSans-Medium"/>
                        </a:rPr>
                        <a:t>Spouse or child)</a:t>
                      </a:r>
                      <a:endParaRPr lang="en-US" sz="1200" b="1" i="0" dirty="0">
                        <a:solidFill>
                          <a:schemeClr val="bg1"/>
                        </a:solidFill>
                        <a:latin typeface="BentonSans-Book"/>
                        <a:ea typeface="Calibri"/>
                        <a:cs typeface="BentonSans-Medium"/>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1" i="0" dirty="0">
                          <a:solidFill>
                            <a:schemeClr val="bg1"/>
                          </a:solidFill>
                          <a:latin typeface="BentonSans-Book"/>
                          <a:ea typeface="Calibri"/>
                          <a:cs typeface="BentonSans-Medium"/>
                        </a:rPr>
                        <a:t>Employee + Children</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1" i="0" dirty="0">
                          <a:solidFill>
                            <a:schemeClr val="bg1"/>
                          </a:solidFill>
                          <a:latin typeface="BentonSans-Book"/>
                          <a:ea typeface="Calibri"/>
                          <a:cs typeface="BentonSans-Medium"/>
                        </a:rPr>
                        <a:t>Family</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228600">
                <a:tc>
                  <a:txBody>
                    <a:bodyPr/>
                    <a:lstStyle/>
                    <a:p>
                      <a:pPr marL="0" marR="0">
                        <a:spcBef>
                          <a:spcPts val="0"/>
                        </a:spcBef>
                        <a:spcAft>
                          <a:spcPts val="0"/>
                        </a:spcAft>
                      </a:pPr>
                      <a:r>
                        <a:rPr lang="en-US" sz="1200" b="1" i="0" dirty="0">
                          <a:latin typeface="BentonSans-Book"/>
                          <a:ea typeface="Calibri"/>
                          <a:cs typeface="BentonSans-Book"/>
                        </a:rPr>
                        <a:t>Deductible </a:t>
                      </a:r>
                      <a:r>
                        <a:rPr lang="en-US" sz="1000" b="1" i="0" dirty="0" smtClean="0">
                          <a:latin typeface="BentonSans-Book"/>
                          <a:ea typeface="Calibri"/>
                          <a:cs typeface="BentonSans-Book"/>
                        </a:rPr>
                        <a:t>(In-Network)</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dirty="0" smtClean="0">
                          <a:latin typeface="BentonSans-Book"/>
                          <a:ea typeface="Calibri"/>
                          <a:cs typeface="BentonSans-Book"/>
                        </a:rPr>
                        <a:t>$400</a:t>
                      </a:r>
                      <a:endParaRPr lang="en-US" sz="12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dirty="0" smtClean="0">
                          <a:latin typeface="BentonSans-Book"/>
                          <a:ea typeface="Calibri"/>
                          <a:cs typeface="BentonSans-Book"/>
                        </a:rPr>
                        <a:t>$800</a:t>
                      </a:r>
                      <a:endParaRPr lang="en-US" sz="12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dirty="0" smtClean="0">
                          <a:latin typeface="BentonSans-Book"/>
                          <a:ea typeface="Calibri"/>
                          <a:cs typeface="BentonSans-Book"/>
                        </a:rPr>
                        <a:t>$1,200</a:t>
                      </a:r>
                      <a:endParaRPr lang="en-US" sz="12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dirty="0" smtClean="0">
                          <a:latin typeface="BentonSans-Book"/>
                          <a:ea typeface="Calibri"/>
                          <a:cs typeface="BentonSans-Book"/>
                        </a:rPr>
                        <a:t>$1,200</a:t>
                      </a:r>
                      <a:endParaRPr lang="en-US" sz="12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8600">
                <a:tc>
                  <a:txBody>
                    <a:bodyPr/>
                    <a:lstStyle/>
                    <a:p>
                      <a:pPr marL="0" marR="0">
                        <a:spcBef>
                          <a:spcPts val="0"/>
                        </a:spcBef>
                        <a:spcAft>
                          <a:spcPts val="0"/>
                        </a:spcAft>
                      </a:pPr>
                      <a:r>
                        <a:rPr lang="en-US" sz="1200" b="1" i="0" dirty="0">
                          <a:latin typeface="BentonSans-Book"/>
                          <a:ea typeface="Calibri"/>
                          <a:cs typeface="BentonSans-Book"/>
                        </a:rPr>
                        <a:t>Deductible </a:t>
                      </a:r>
                      <a:r>
                        <a:rPr lang="en-US" sz="1000" b="1" i="0" dirty="0" smtClean="0">
                          <a:latin typeface="BentonSans-Book"/>
                          <a:ea typeface="Calibri"/>
                          <a:cs typeface="BentonSans-Book"/>
                        </a:rPr>
                        <a:t>(Out-of-Network</a:t>
                      </a:r>
                      <a:r>
                        <a:rPr lang="en-US" sz="1000" b="1" i="0" dirty="0">
                          <a:latin typeface="BentonSans-Book"/>
                          <a:ea typeface="Calibri"/>
                          <a:cs typeface="BentonSans-Book"/>
                        </a:rPr>
                        <a:t>)</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dirty="0" smtClean="0">
                          <a:latin typeface="BentonSans-Book"/>
                          <a:ea typeface="Calibri"/>
                          <a:cs typeface="BentonSans-Book"/>
                        </a:rPr>
                        <a:t>$1,500</a:t>
                      </a:r>
                      <a:endParaRPr lang="en-US" sz="12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dirty="0" smtClean="0">
                          <a:latin typeface="BentonSans-Book"/>
                          <a:ea typeface="Calibri"/>
                          <a:cs typeface="BentonSans-Book"/>
                        </a:rPr>
                        <a:t>$3,000</a:t>
                      </a:r>
                      <a:endParaRPr lang="en-US" sz="12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dirty="0" smtClean="0">
                          <a:latin typeface="BentonSans-Book"/>
                          <a:ea typeface="Calibri"/>
                          <a:cs typeface="BentonSans-Book"/>
                        </a:rPr>
                        <a:t>$4,500</a:t>
                      </a:r>
                      <a:endParaRPr lang="en-US" sz="12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dirty="0" smtClean="0">
                          <a:latin typeface="BentonSans-Book"/>
                          <a:ea typeface="Calibri"/>
                          <a:cs typeface="BentonSans-Book"/>
                        </a:rPr>
                        <a:t>$4,500</a:t>
                      </a:r>
                      <a:endParaRPr lang="en-US" sz="12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0991">
                <a:tc>
                  <a:txBody>
                    <a:bodyPr/>
                    <a:lstStyle/>
                    <a:p>
                      <a:pPr marL="0" marR="0">
                        <a:spcBef>
                          <a:spcPts val="0"/>
                        </a:spcBef>
                        <a:spcAft>
                          <a:spcPts val="0"/>
                        </a:spcAft>
                      </a:pPr>
                      <a:r>
                        <a:rPr lang="en-US" sz="1200" b="1" i="0" dirty="0" smtClean="0">
                          <a:latin typeface="BentonSans-Book"/>
                          <a:ea typeface="Calibri"/>
                          <a:cs typeface="BentonSans-Book"/>
                        </a:rPr>
                        <a:t>Out-of-pocket max </a:t>
                      </a:r>
                      <a:r>
                        <a:rPr lang="en-US" sz="1000" b="1" i="0" dirty="0" smtClean="0">
                          <a:latin typeface="BentonSans-Book"/>
                          <a:ea typeface="Calibri"/>
                          <a:cs typeface="BentonSans-Book"/>
                        </a:rPr>
                        <a:t>(In-Network)</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kern="1200" dirty="0" smtClean="0">
                          <a:solidFill>
                            <a:schemeClr val="tx1"/>
                          </a:solidFill>
                          <a:effectLst/>
                          <a:latin typeface="BentonSans-Book"/>
                          <a:ea typeface="+mn-ea"/>
                          <a:cs typeface="BentonSans-Book"/>
                        </a:rPr>
                        <a:t>$2,500</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kern="1200" dirty="0" smtClean="0">
                          <a:solidFill>
                            <a:schemeClr val="tx1"/>
                          </a:solidFill>
                          <a:effectLst/>
                          <a:latin typeface="BentonSans-Book"/>
                          <a:ea typeface="+mn-ea"/>
                          <a:cs typeface="BentonSans-Book"/>
                        </a:rPr>
                        <a:t>$5,000</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kern="1200" dirty="0" smtClean="0">
                          <a:solidFill>
                            <a:schemeClr val="tx1"/>
                          </a:solidFill>
                          <a:effectLst/>
                          <a:latin typeface="BentonSans-Book"/>
                          <a:ea typeface="+mn-ea"/>
                          <a:cs typeface="BentonSans-Book"/>
                        </a:rPr>
                        <a:t>$7,500</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kern="1200" dirty="0" smtClean="0">
                          <a:solidFill>
                            <a:schemeClr val="tx1"/>
                          </a:solidFill>
                          <a:effectLst/>
                          <a:latin typeface="BentonSans-Book"/>
                          <a:ea typeface="+mn-ea"/>
                          <a:cs typeface="BentonSans-Book"/>
                        </a:rPr>
                        <a:t>$7,500</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1702">
                <a:tc>
                  <a:txBody>
                    <a:bodyPr/>
                    <a:lstStyle/>
                    <a:p>
                      <a:pPr marL="0" marR="0">
                        <a:spcBef>
                          <a:spcPts val="0"/>
                        </a:spcBef>
                        <a:spcAft>
                          <a:spcPts val="0"/>
                        </a:spcAft>
                      </a:pPr>
                      <a:r>
                        <a:rPr lang="en-US" sz="1200" b="1" i="0" dirty="0">
                          <a:latin typeface="BentonSans-Book"/>
                          <a:ea typeface="Calibri"/>
                          <a:cs typeface="BentonSans-Book"/>
                        </a:rPr>
                        <a:t>Out-of-pocket max </a:t>
                      </a:r>
                      <a:r>
                        <a:rPr lang="en-US" sz="1000" b="1" i="0" dirty="0" smtClean="0">
                          <a:latin typeface="BentonSans-Book"/>
                          <a:ea typeface="Calibri"/>
                          <a:cs typeface="BentonSans-Book"/>
                        </a:rPr>
                        <a:t>(Out-of-Network</a:t>
                      </a:r>
                      <a:r>
                        <a:rPr lang="en-US" sz="1000" b="1" i="0" dirty="0">
                          <a:latin typeface="BentonSans-Book"/>
                          <a:ea typeface="Calibri"/>
                          <a:cs typeface="BentonSans-Book"/>
                        </a:rPr>
                        <a:t>)</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kern="1200" dirty="0" smtClean="0">
                          <a:solidFill>
                            <a:schemeClr val="tx1"/>
                          </a:solidFill>
                          <a:effectLst/>
                          <a:latin typeface="BentonSans-Book"/>
                          <a:ea typeface="+mn-ea"/>
                          <a:cs typeface="BentonSans-Book"/>
                        </a:rPr>
                        <a:t>Not Applicable</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kern="1200" dirty="0" smtClean="0">
                          <a:solidFill>
                            <a:schemeClr val="tx1"/>
                          </a:solidFill>
                          <a:effectLst/>
                          <a:latin typeface="BentonSans-Book"/>
                          <a:ea typeface="+mn-ea"/>
                          <a:cs typeface="BentonSans-Book"/>
                        </a:rPr>
                        <a:t>Not Applicable</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kern="1200" dirty="0" smtClean="0">
                          <a:solidFill>
                            <a:schemeClr val="tx1"/>
                          </a:solidFill>
                          <a:effectLst/>
                          <a:latin typeface="BentonSans-Book"/>
                          <a:ea typeface="+mn-ea"/>
                          <a:cs typeface="BentonSans-Book"/>
                        </a:rPr>
                        <a:t>Not Applicable</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kern="1200" dirty="0" smtClean="0">
                          <a:solidFill>
                            <a:schemeClr val="tx1"/>
                          </a:solidFill>
                          <a:effectLst/>
                          <a:latin typeface="BentonSans-Book"/>
                          <a:ea typeface="+mn-ea"/>
                          <a:cs typeface="BentonSans-Book"/>
                        </a:rPr>
                        <a:t>Not Applicable</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28600">
                <a:tc>
                  <a:txBody>
                    <a:bodyPr/>
                    <a:lstStyle/>
                    <a:p>
                      <a:pPr marL="0" marR="0">
                        <a:spcBef>
                          <a:spcPts val="0"/>
                        </a:spcBef>
                        <a:spcAft>
                          <a:spcPts val="0"/>
                        </a:spcAft>
                      </a:pPr>
                      <a:r>
                        <a:rPr lang="en-US" sz="1200" b="1" i="0" dirty="0" smtClean="0">
                          <a:latin typeface="BentonSans-Book"/>
                          <a:ea typeface="Calibri"/>
                          <a:cs typeface="BentonSans-Book"/>
                        </a:rPr>
                        <a:t>Co-Payment PCP </a:t>
                      </a:r>
                      <a:r>
                        <a:rPr lang="en-US" sz="1000" b="1" i="0" dirty="0" smtClean="0">
                          <a:latin typeface="BentonSans-Book"/>
                          <a:ea typeface="Calibri"/>
                          <a:cs typeface="BentonSans-Book"/>
                        </a:rPr>
                        <a:t>(In-Network)</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050" b="1" i="0" dirty="0" smtClean="0">
                          <a:latin typeface="BentonSans-Book"/>
                          <a:ea typeface="Calibri"/>
                          <a:cs typeface="BentonSans-Book"/>
                        </a:rPr>
                        <a:t>$10 AHN/$20</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050" b="1" i="0" dirty="0" smtClean="0">
                          <a:latin typeface="BentonSans-Book"/>
                          <a:ea typeface="Calibri"/>
                          <a:cs typeface="BentonSans-Book"/>
                        </a:rPr>
                        <a:t>$10 AHN/$20</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050" b="1" i="0" dirty="0" smtClean="0">
                          <a:latin typeface="BentonSans-Book"/>
                          <a:ea typeface="Calibri"/>
                          <a:cs typeface="BentonSans-Book"/>
                        </a:rPr>
                        <a:t>$10 AHN/$20</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050" b="1" i="0" dirty="0" smtClean="0">
                          <a:latin typeface="BentonSans-Book"/>
                          <a:ea typeface="Calibri"/>
                          <a:cs typeface="BentonSans-Book"/>
                        </a:rPr>
                        <a:t>$10 AHN/$20</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4320">
                <a:tc>
                  <a:txBody>
                    <a:bodyPr/>
                    <a:lstStyle/>
                    <a:p>
                      <a:pPr marL="0" marR="0">
                        <a:spcBef>
                          <a:spcPts val="0"/>
                        </a:spcBef>
                        <a:spcAft>
                          <a:spcPts val="0"/>
                        </a:spcAft>
                      </a:pPr>
                      <a:r>
                        <a:rPr lang="en-US" sz="1200" b="1" i="0" dirty="0" smtClean="0">
                          <a:latin typeface="BentonSans-Book"/>
                          <a:ea typeface="Calibri"/>
                          <a:cs typeface="BentonSans-Book"/>
                        </a:rPr>
                        <a:t>Co-Payment Specialist</a:t>
                      </a:r>
                      <a:r>
                        <a:rPr lang="en-US" sz="1200" b="1" i="0" baseline="0" dirty="0" smtClean="0">
                          <a:latin typeface="BentonSans-Book"/>
                          <a:ea typeface="Calibri"/>
                          <a:cs typeface="BentonSans-Book"/>
                        </a:rPr>
                        <a:t> </a:t>
                      </a:r>
                      <a:r>
                        <a:rPr lang="en-US" sz="1000" b="1" i="0" baseline="0" dirty="0" smtClean="0">
                          <a:latin typeface="BentonSans-Book"/>
                          <a:ea typeface="Calibri"/>
                          <a:cs typeface="BentonSans-Book"/>
                        </a:rPr>
                        <a:t>(</a:t>
                      </a:r>
                      <a:r>
                        <a:rPr lang="en-US" sz="1000" b="1" i="0" dirty="0" smtClean="0">
                          <a:latin typeface="BentonSans-Book"/>
                          <a:ea typeface="Calibri"/>
                          <a:cs typeface="BentonSans-Book"/>
                        </a:rPr>
                        <a:t>In-Network</a:t>
                      </a:r>
                      <a:r>
                        <a:rPr lang="en-US" sz="1000" b="1" i="0" baseline="0" dirty="0" smtClean="0">
                          <a:latin typeface="BentonSans-Book"/>
                          <a:ea typeface="Calibri"/>
                          <a:cs typeface="BentonSans-Book"/>
                        </a:rPr>
                        <a:t>)</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050" b="1" i="0" dirty="0" smtClean="0">
                          <a:latin typeface="BentonSans-Book"/>
                          <a:ea typeface="Calibri"/>
                          <a:cs typeface="BentonSans-Book"/>
                        </a:rPr>
                        <a:t>$35 AHN/$45</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050" b="1" i="0" dirty="0" smtClean="0">
                          <a:latin typeface="BentonSans-Book"/>
                          <a:ea typeface="Calibri"/>
                          <a:cs typeface="BentonSans-Book"/>
                        </a:rPr>
                        <a:t>$35 AHN/$45</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050" b="1" i="0" dirty="0" smtClean="0">
                          <a:latin typeface="BentonSans-Book"/>
                          <a:ea typeface="Calibri"/>
                          <a:cs typeface="BentonSans-Book"/>
                        </a:rPr>
                        <a:t>$35 AHN/$45</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050" b="1" i="0" dirty="0" smtClean="0">
                          <a:latin typeface="BentonSans-Book"/>
                          <a:ea typeface="Calibri"/>
                          <a:cs typeface="BentonSans-Book"/>
                        </a:rPr>
                        <a:t>$35 AHN/$45</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43840">
                <a:tc>
                  <a:txBody>
                    <a:bodyPr/>
                    <a:lstStyle/>
                    <a:p>
                      <a:pPr marL="0" marR="0">
                        <a:spcBef>
                          <a:spcPts val="0"/>
                        </a:spcBef>
                        <a:spcAft>
                          <a:spcPts val="0"/>
                        </a:spcAft>
                      </a:pPr>
                      <a:r>
                        <a:rPr lang="en-US" sz="1200" b="1" i="0" dirty="0" smtClean="0">
                          <a:latin typeface="BentonSans-Book"/>
                          <a:ea typeface="Calibri"/>
                          <a:cs typeface="BentonSans-Book"/>
                        </a:rPr>
                        <a:t>Coinsurance – PCP </a:t>
                      </a:r>
                      <a:r>
                        <a:rPr lang="en-US" sz="1000" b="1" i="0" dirty="0" smtClean="0">
                          <a:latin typeface="BentonSans-Book"/>
                          <a:ea typeface="Calibri"/>
                          <a:cs typeface="BentonSans-Book"/>
                        </a:rPr>
                        <a:t>(Out-of-Network)</a:t>
                      </a:r>
                      <a:endParaRPr lang="en-US" sz="10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algn="ctr">
                        <a:spcBef>
                          <a:spcPts val="0"/>
                        </a:spcBef>
                        <a:spcAft>
                          <a:spcPts val="0"/>
                        </a:spcAft>
                      </a:pPr>
                      <a:r>
                        <a:rPr lang="en-US" sz="1100" b="1" i="0" dirty="0" smtClean="0">
                          <a:latin typeface="BentonSans-Book"/>
                          <a:ea typeface="Calibri"/>
                          <a:cs typeface="BentonSans-Book"/>
                        </a:rPr>
                        <a:t>50% coverage; subject to out-of-network deductible</a:t>
                      </a:r>
                      <a:endParaRPr lang="en-US" sz="110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l">
                        <a:spcBef>
                          <a:spcPts val="0"/>
                        </a:spcBef>
                        <a:spcAft>
                          <a:spcPts val="0"/>
                        </a:spcAft>
                      </a:pPr>
                      <a:endParaRPr lang="en-US" sz="105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l">
                        <a:spcBef>
                          <a:spcPts val="0"/>
                        </a:spcBef>
                        <a:spcAft>
                          <a:spcPts val="0"/>
                        </a:spcAft>
                      </a:pPr>
                      <a:endParaRPr lang="en-US" sz="105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l">
                        <a:spcBef>
                          <a:spcPts val="0"/>
                        </a:spcBef>
                        <a:spcAft>
                          <a:spcPts val="0"/>
                        </a:spcAft>
                      </a:pPr>
                      <a:endParaRPr lang="en-US" sz="1050" b="0"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0510">
                <a:tc>
                  <a:txBody>
                    <a:bodyPr/>
                    <a:lstStyle/>
                    <a:p>
                      <a:pPr marL="0" marR="0">
                        <a:spcBef>
                          <a:spcPts val="0"/>
                        </a:spcBef>
                        <a:spcAft>
                          <a:spcPts val="0"/>
                        </a:spcAft>
                      </a:pPr>
                      <a:r>
                        <a:rPr lang="en-US" sz="1200" b="1" i="0" dirty="0" smtClean="0">
                          <a:latin typeface="BentonSans-Book"/>
                          <a:ea typeface="Calibri"/>
                          <a:cs typeface="BentonSans-Book"/>
                        </a:rPr>
                        <a:t>Coinsurance – SPC </a:t>
                      </a:r>
                      <a:r>
                        <a:rPr lang="en-US" sz="1000" b="1" i="0" dirty="0" smtClean="0">
                          <a:latin typeface="BentonSans-Book"/>
                          <a:ea typeface="Calibri"/>
                          <a:cs typeface="BentonSans-Book"/>
                        </a:rPr>
                        <a:t>(Out-of-Network)</a:t>
                      </a:r>
                      <a:endParaRPr lang="en-US" sz="1050" b="1" i="0" dirty="0">
                        <a:latin typeface="BentonSans-Book"/>
                        <a:ea typeface="Calibri"/>
                        <a:cs typeface="BentonSans-Book"/>
                      </a:endParaRP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smtClean="0">
                          <a:latin typeface="BentonSans-Book"/>
                          <a:ea typeface="Calibri"/>
                          <a:cs typeface="BentonSans-Book"/>
                        </a:rPr>
                        <a:t>50% coverage; subject to out-of-network deductible</a:t>
                      </a:r>
                    </a:p>
                  </a:txBody>
                  <a:tcPr marL="60988" marR="609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14" name="TextBox 13"/>
          <p:cNvSpPr txBox="1"/>
          <p:nvPr/>
        </p:nvSpPr>
        <p:spPr>
          <a:xfrm>
            <a:off x="3505200" y="4718209"/>
            <a:ext cx="5486400" cy="1631216"/>
          </a:xfrm>
          <a:prstGeom prst="rect">
            <a:avLst/>
          </a:prstGeom>
          <a:noFill/>
        </p:spPr>
        <p:txBody>
          <a:bodyPr wrap="square" rtlCol="0">
            <a:spAutoFit/>
          </a:bodyPr>
          <a:lstStyle/>
          <a:p>
            <a:r>
              <a:rPr lang="en-US" sz="1200" b="1" dirty="0">
                <a:solidFill>
                  <a:prstClr val="black"/>
                </a:solidFill>
                <a:latin typeface="BentonSans-Book"/>
                <a:cs typeface="BentonSans-Bold"/>
              </a:rPr>
              <a:t>In-Network Providers </a:t>
            </a:r>
          </a:p>
          <a:p>
            <a:r>
              <a:rPr lang="en-US" sz="1200" b="1" dirty="0">
                <a:solidFill>
                  <a:prstClr val="black"/>
                </a:solidFill>
                <a:latin typeface="BentonSans-Book"/>
                <a:cs typeface="BentonSans-Book"/>
              </a:rPr>
              <a:t>Members seeing In-Network providers pay the In-Network co-pays, co-insurance and deductibles as listed in the Certificate of Coverage and Cost Share Schedule. Vantage’s network consists of two participating provider networks:</a:t>
            </a:r>
          </a:p>
          <a:p>
            <a:pPr marL="285750" indent="-285750">
              <a:buFont typeface="Arial" panose="020B0604020202020204" pitchFamily="34" charset="0"/>
              <a:buChar char="•"/>
            </a:pPr>
            <a:r>
              <a:rPr lang="en-US" sz="1200" b="1" dirty="0">
                <a:solidFill>
                  <a:prstClr val="black"/>
                </a:solidFill>
                <a:latin typeface="BentonSans-Book"/>
                <a:cs typeface="BentonSans-Book"/>
              </a:rPr>
              <a:t>A preferred provider network, Affinity Health Network (AHN), which has lower co-payments for certain covered services; and</a:t>
            </a:r>
          </a:p>
          <a:p>
            <a:pPr marL="285750" indent="-285750">
              <a:buFont typeface="Arial" panose="020B0604020202020204" pitchFamily="34" charset="0"/>
              <a:buChar char="•"/>
            </a:pPr>
            <a:r>
              <a:rPr lang="en-US" sz="1200" b="1" dirty="0">
                <a:solidFill>
                  <a:prstClr val="black"/>
                </a:solidFill>
                <a:latin typeface="BentonSans-Book"/>
                <a:cs typeface="BentonSans-Book"/>
              </a:rPr>
              <a:t>A standard provider network</a:t>
            </a:r>
          </a:p>
          <a:p>
            <a:r>
              <a:rPr lang="en-US" sz="400" dirty="0">
                <a:solidFill>
                  <a:prstClr val="black"/>
                </a:solidFill>
                <a:latin typeface="BentonSans-Book"/>
                <a:cs typeface="BentonSans-Book"/>
              </a:rPr>
              <a:t> </a:t>
            </a:r>
          </a:p>
        </p:txBody>
      </p:sp>
      <p:graphicFrame>
        <p:nvGraphicFramePr>
          <p:cNvPr id="15" name="Table 14"/>
          <p:cNvGraphicFramePr>
            <a:graphicFrameLocks noGrp="1"/>
          </p:cNvGraphicFramePr>
          <p:nvPr>
            <p:extLst/>
          </p:nvPr>
        </p:nvGraphicFramePr>
        <p:xfrm>
          <a:off x="381000" y="4724400"/>
          <a:ext cx="3048000" cy="2041352"/>
        </p:xfrm>
        <a:graphic>
          <a:graphicData uri="http://schemas.openxmlformats.org/drawingml/2006/table">
            <a:tbl>
              <a:tblPr/>
              <a:tblGrid>
                <a:gridCol w="1784196">
                  <a:extLst>
                    <a:ext uri="{9D8B030D-6E8A-4147-A177-3AD203B41FA5}">
                      <a16:colId xmlns:a16="http://schemas.microsoft.com/office/drawing/2014/main" val="20000"/>
                    </a:ext>
                  </a:extLst>
                </a:gridCol>
                <a:gridCol w="1263804">
                  <a:extLst>
                    <a:ext uri="{9D8B030D-6E8A-4147-A177-3AD203B41FA5}">
                      <a16:colId xmlns:a16="http://schemas.microsoft.com/office/drawing/2014/main" val="20001"/>
                    </a:ext>
                  </a:extLst>
                </a:gridCol>
              </a:tblGrid>
              <a:tr h="171200">
                <a:tc gridSpan="2">
                  <a:txBody>
                    <a:bodyPr/>
                    <a:lstStyle/>
                    <a:p>
                      <a:pPr marL="0" marR="0" algn="ctr">
                        <a:spcBef>
                          <a:spcPts val="0"/>
                        </a:spcBef>
                        <a:spcAft>
                          <a:spcPts val="0"/>
                        </a:spcAft>
                      </a:pPr>
                      <a:r>
                        <a:rPr lang="en-US" sz="1600" b="1" i="0" dirty="0" smtClean="0">
                          <a:solidFill>
                            <a:schemeClr val="bg1"/>
                          </a:solidFill>
                          <a:latin typeface="BentonSans-Book"/>
                          <a:ea typeface="Calibri"/>
                          <a:cs typeface="BentonSans-Medium"/>
                        </a:rPr>
                        <a:t>Prescription Coverage</a:t>
                      </a:r>
                      <a:endParaRPr lang="en-US" sz="1600" b="1" i="0" dirty="0">
                        <a:solidFill>
                          <a:schemeClr val="bg1"/>
                        </a:solidFill>
                        <a:latin typeface="BentonSans-Book"/>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4F8A"/>
                    </a:solidFill>
                  </a:tcPr>
                </a:tc>
                <a:tc hMerge="1">
                  <a:txBody>
                    <a:bodyPr/>
                    <a:lstStyle/>
                    <a:p>
                      <a:pPr marL="0" marR="0" algn="ctr">
                        <a:spcBef>
                          <a:spcPts val="0"/>
                        </a:spcBef>
                        <a:spcAft>
                          <a:spcPts val="0"/>
                        </a:spcAft>
                      </a:pPr>
                      <a:endParaRPr lang="en-US" sz="1200" dirty="0">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0"/>
                  </a:ext>
                </a:extLst>
              </a:tr>
              <a:tr h="310464">
                <a:tc>
                  <a:txBody>
                    <a:bodyPr/>
                    <a:lstStyle/>
                    <a:p>
                      <a:pPr marL="0" marR="0" algn="ctr">
                        <a:spcBef>
                          <a:spcPts val="0"/>
                        </a:spcBef>
                        <a:spcAft>
                          <a:spcPts val="0"/>
                        </a:spcAft>
                      </a:pPr>
                      <a:r>
                        <a:rPr lang="en-US" sz="1200" b="1" i="0" dirty="0">
                          <a:solidFill>
                            <a:srgbClr val="FFFFFF"/>
                          </a:solidFill>
                          <a:latin typeface="BentonSans-Book"/>
                          <a:ea typeface="Calibri"/>
                          <a:cs typeface="BentonSans-Medium"/>
                        </a:rPr>
                        <a:t>Tier</a:t>
                      </a:r>
                      <a:endParaRPr lang="en-US" sz="1200" b="1" i="0" dirty="0">
                        <a:latin typeface="BentonSans-Book"/>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tc>
                  <a:txBody>
                    <a:bodyPr/>
                    <a:lstStyle/>
                    <a:p>
                      <a:pPr marL="0" marR="0" algn="ctr">
                        <a:spcBef>
                          <a:spcPts val="0"/>
                        </a:spcBef>
                        <a:spcAft>
                          <a:spcPts val="0"/>
                        </a:spcAft>
                      </a:pPr>
                      <a:r>
                        <a:rPr lang="en-US" sz="1200" b="1" i="0" dirty="0">
                          <a:solidFill>
                            <a:srgbClr val="FFFFFF"/>
                          </a:solidFill>
                          <a:latin typeface="BentonSans-Book"/>
                          <a:ea typeface="Calibri"/>
                          <a:cs typeface="BentonSans-Medium"/>
                        </a:rPr>
                        <a:t>Member Responsibility</a:t>
                      </a:r>
                      <a:endParaRPr lang="en-US" sz="1200" b="1" i="0" dirty="0">
                        <a:latin typeface="BentonSans-Book"/>
                        <a:ea typeface="Calibri"/>
                        <a:cs typeface="BentonSans-Medium"/>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A3E9"/>
                    </a:solidFill>
                  </a:tcPr>
                </a:tc>
                <a:extLst>
                  <a:ext uri="{0D108BD9-81ED-4DB2-BD59-A6C34878D82A}">
                    <a16:rowId xmlns:a16="http://schemas.microsoft.com/office/drawing/2014/main" val="10001"/>
                  </a:ext>
                </a:extLst>
              </a:tr>
              <a:tr h="190512">
                <a:tc>
                  <a:txBody>
                    <a:bodyPr/>
                    <a:lstStyle/>
                    <a:p>
                      <a:pPr marL="0" marR="0" algn="l">
                        <a:spcBef>
                          <a:spcPts val="0"/>
                        </a:spcBef>
                        <a:spcAft>
                          <a:spcPts val="0"/>
                        </a:spcAft>
                      </a:pPr>
                      <a:r>
                        <a:rPr lang="en-US" sz="1100" b="1" i="0" dirty="0" smtClean="0">
                          <a:latin typeface="BentonSans-Book"/>
                          <a:ea typeface="Calibri"/>
                          <a:cs typeface="BentonSans-Book"/>
                        </a:rPr>
                        <a:t>Tier 1</a:t>
                      </a:r>
                      <a:r>
                        <a:rPr lang="en-US" sz="1100" b="1" i="0" baseline="0" dirty="0" smtClean="0">
                          <a:latin typeface="BentonSans-Book"/>
                          <a:ea typeface="Calibri"/>
                          <a:cs typeface="BentonSans-Book"/>
                        </a:rPr>
                        <a:t> </a:t>
                      </a:r>
                      <a:r>
                        <a:rPr lang="en-US" sz="1100" b="1" i="0" dirty="0" smtClean="0">
                          <a:latin typeface="BentonSans-Book"/>
                          <a:ea typeface="Calibri"/>
                          <a:cs typeface="BentonSans-Book"/>
                        </a:rPr>
                        <a:t>Preferred Generics </a:t>
                      </a:r>
                      <a:endParaRPr lang="en-US" sz="11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1" i="0" dirty="0" smtClean="0">
                          <a:latin typeface="BentonSans-Book"/>
                          <a:ea typeface="Calibri"/>
                          <a:cs typeface="BentonSans-Book"/>
                        </a:rPr>
                        <a:t>$5</a:t>
                      </a:r>
                      <a:endParaRPr lang="en-US" sz="11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5400">
                <a:tc>
                  <a:txBody>
                    <a:bodyPr/>
                    <a:lstStyle/>
                    <a:p>
                      <a:pPr marL="0" marR="0" algn="l">
                        <a:spcBef>
                          <a:spcPts val="0"/>
                        </a:spcBef>
                        <a:spcAft>
                          <a:spcPts val="0"/>
                        </a:spcAft>
                      </a:pPr>
                      <a:r>
                        <a:rPr lang="en-US" sz="1100" b="1" i="0" kern="1200" dirty="0" smtClean="0">
                          <a:solidFill>
                            <a:schemeClr val="tx1"/>
                          </a:solidFill>
                          <a:effectLst/>
                          <a:latin typeface="BentonSans-Book"/>
                          <a:ea typeface="+mn-ea"/>
                          <a:cs typeface="BentonSans-Book"/>
                        </a:rPr>
                        <a:t>Tier 2 Non-Preferred Generics</a:t>
                      </a:r>
                      <a:endParaRPr lang="en-US" sz="8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1" i="0" dirty="0" smtClean="0">
                          <a:latin typeface="BentonSans-Book"/>
                          <a:ea typeface="Calibri"/>
                          <a:cs typeface="BentonSans-Book"/>
                        </a:rPr>
                        <a:t>$20</a:t>
                      </a:r>
                      <a:endParaRPr lang="en-US" sz="11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0512">
                <a:tc>
                  <a:txBody>
                    <a:bodyPr/>
                    <a:lstStyle/>
                    <a:p>
                      <a:pPr marL="0" marR="0" algn="l">
                        <a:spcBef>
                          <a:spcPts val="0"/>
                        </a:spcBef>
                        <a:spcAft>
                          <a:spcPts val="0"/>
                        </a:spcAft>
                      </a:pPr>
                      <a:r>
                        <a:rPr lang="en-US" sz="1100" b="1" i="0" kern="1200" dirty="0" smtClean="0">
                          <a:solidFill>
                            <a:schemeClr val="tx1"/>
                          </a:solidFill>
                          <a:effectLst/>
                          <a:latin typeface="BentonSans-Book"/>
                          <a:ea typeface="+mn-ea"/>
                          <a:cs typeface="BentonSans-Book"/>
                        </a:rPr>
                        <a:t>Tier 3 Preferred Brand</a:t>
                      </a:r>
                      <a:endParaRPr lang="en-US" sz="8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1" i="0" dirty="0" smtClean="0">
                          <a:latin typeface="BentonSans-Book"/>
                          <a:ea typeface="Calibri"/>
                          <a:cs typeface="BentonSans-Book"/>
                        </a:rPr>
                        <a:t>$50</a:t>
                      </a:r>
                      <a:endParaRPr lang="en-US" sz="11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0512">
                <a:tc>
                  <a:txBody>
                    <a:bodyPr/>
                    <a:lstStyle/>
                    <a:p>
                      <a:pPr marL="0" marR="0" algn="l">
                        <a:spcBef>
                          <a:spcPts val="0"/>
                        </a:spcBef>
                        <a:spcAft>
                          <a:spcPts val="0"/>
                        </a:spcAft>
                      </a:pPr>
                      <a:r>
                        <a:rPr lang="en-US" sz="1100" b="1" i="0" kern="1200" dirty="0" smtClean="0">
                          <a:solidFill>
                            <a:schemeClr val="tx1"/>
                          </a:solidFill>
                          <a:effectLst/>
                          <a:latin typeface="BentonSans-Book"/>
                          <a:ea typeface="+mn-ea"/>
                          <a:cs typeface="BentonSans-Book"/>
                        </a:rPr>
                        <a:t>Tier 4 Non-Preferred Brand</a:t>
                      </a:r>
                      <a:endParaRPr lang="en-US" sz="8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1" i="0" dirty="0" smtClean="0">
                          <a:latin typeface="BentonSans-Book"/>
                          <a:ea typeface="Calibri"/>
                          <a:cs typeface="BentonSans-Book"/>
                        </a:rPr>
                        <a:t>$80</a:t>
                      </a:r>
                      <a:endParaRPr lang="en-US" sz="11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5400">
                <a:tc>
                  <a:txBody>
                    <a:bodyPr/>
                    <a:lstStyle/>
                    <a:p>
                      <a:pPr marL="0" marR="0" algn="l">
                        <a:spcBef>
                          <a:spcPts val="0"/>
                        </a:spcBef>
                        <a:spcAft>
                          <a:spcPts val="0"/>
                        </a:spcAft>
                      </a:pPr>
                      <a:r>
                        <a:rPr lang="en-US" sz="1100" b="1" i="0" kern="1200" dirty="0" smtClean="0">
                          <a:solidFill>
                            <a:schemeClr val="tx1"/>
                          </a:solidFill>
                          <a:effectLst/>
                          <a:latin typeface="BentonSans-Book"/>
                          <a:ea typeface="+mn-ea"/>
                          <a:cs typeface="BentonSans-Book"/>
                        </a:rPr>
                        <a:t>Tier 5 Specialty</a:t>
                      </a:r>
                      <a:endParaRPr lang="en-US" sz="8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1" i="0" kern="1200" dirty="0" smtClean="0">
                          <a:solidFill>
                            <a:schemeClr val="tx1"/>
                          </a:solidFill>
                          <a:effectLst/>
                          <a:latin typeface="BentonSans-Book"/>
                          <a:ea typeface="+mn-ea"/>
                          <a:cs typeface="BentonSans-Book"/>
                        </a:rPr>
                        <a:t>$150</a:t>
                      </a:r>
                      <a:endParaRPr lang="en-US" sz="800" b="1" i="0" dirty="0">
                        <a:latin typeface="BentonSans-Book"/>
                        <a:ea typeface="Calibri"/>
                        <a:cs typeface="BentonSans-Book"/>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09484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838200"/>
            <a:ext cx="8229600" cy="3539430"/>
          </a:xfrm>
          <a:prstGeom prst="rect">
            <a:avLst/>
          </a:prstGeom>
          <a:noFill/>
        </p:spPr>
        <p:txBody>
          <a:bodyPr wrap="square" rtlCol="0">
            <a:spAutoFit/>
          </a:bodyPr>
          <a:lstStyle/>
          <a:p>
            <a:r>
              <a:rPr lang="en-US" b="1" dirty="0" smtClean="0">
                <a:solidFill>
                  <a:schemeClr val="tx1">
                    <a:lumMod val="75000"/>
                    <a:lumOff val="25000"/>
                  </a:schemeClr>
                </a:solidFill>
                <a:latin typeface="BentonSans-Book"/>
              </a:rPr>
              <a:t>OGB encourages you to make sure you choose a doctor or hospital in your provider network when you need healthcare. By choosing network providers, you avoid the possibility of having your provider bill you for amounts in addition to applicable co-payments, coinsurance, deductibles and non-covered services. (Often referred to as balance billing.)</a:t>
            </a:r>
            <a:endParaRPr lang="en-US" b="1" dirty="0">
              <a:solidFill>
                <a:schemeClr val="tx1">
                  <a:lumMod val="75000"/>
                  <a:lumOff val="25000"/>
                </a:schemeClr>
              </a:solidFill>
              <a:latin typeface="BentonSans-Book"/>
            </a:endParaRPr>
          </a:p>
        </p:txBody>
      </p:sp>
    </p:spTree>
    <p:extLst>
      <p:ext uri="{BB962C8B-B14F-4D97-AF65-F5344CB8AC3E}">
        <p14:creationId xmlns:p14="http://schemas.microsoft.com/office/powerpoint/2010/main" val="394925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838200"/>
            <a:ext cx="8229600" cy="3539430"/>
          </a:xfrm>
          <a:prstGeom prst="rect">
            <a:avLst/>
          </a:prstGeom>
          <a:noFill/>
        </p:spPr>
        <p:txBody>
          <a:bodyPr wrap="square" rtlCol="0">
            <a:spAutoFit/>
          </a:bodyPr>
          <a:lstStyle/>
          <a:p>
            <a:r>
              <a:rPr lang="en-US" b="1" dirty="0" smtClean="0">
                <a:solidFill>
                  <a:schemeClr val="tx1">
                    <a:lumMod val="75000"/>
                    <a:lumOff val="25000"/>
                  </a:schemeClr>
                </a:solidFill>
                <a:latin typeface="BentonSans-Book"/>
              </a:rPr>
              <a:t>OGB encourages you to make sure you choose a doctor or hospital in your provider network when you need healthcare. By choosing network providers, you avoid the possibility of having your provider bill you for amounts in addition to applicable co-payments, coinsurance, deductibles and non-covered services. (Often referred to as balance billing.)</a:t>
            </a:r>
            <a:endParaRPr lang="en-US" b="1" dirty="0">
              <a:solidFill>
                <a:schemeClr val="tx1">
                  <a:lumMod val="75000"/>
                  <a:lumOff val="25000"/>
                </a:schemeClr>
              </a:solidFill>
              <a:latin typeface="BentonSans-Book"/>
            </a:endParaRPr>
          </a:p>
        </p:txBody>
      </p:sp>
    </p:spTree>
    <p:extLst>
      <p:ext uri="{BB962C8B-B14F-4D97-AF65-F5344CB8AC3E}">
        <p14:creationId xmlns:p14="http://schemas.microsoft.com/office/powerpoint/2010/main" val="2907487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92175"/>
            <a:ext cx="7772400" cy="1470025"/>
          </a:xfrm>
        </p:spPr>
        <p:txBody>
          <a:bodyPr/>
          <a:lstStyle/>
          <a:p>
            <a:r>
              <a:rPr lang="en-US" b="1" dirty="0" smtClean="0">
                <a:solidFill>
                  <a:srgbClr val="FFFFFF"/>
                </a:solidFill>
                <a:latin typeface="BentonSans-Bold"/>
                <a:cs typeface="BentonSans-Bold"/>
              </a:rPr>
              <a:t>Other Benefit Offerings</a:t>
            </a:r>
            <a:endParaRPr lang="en-US" b="1" dirty="0">
              <a:solidFill>
                <a:srgbClr val="FFFFFF"/>
              </a:solidFill>
              <a:latin typeface="BentonSans-Bold"/>
              <a:cs typeface="BentonSans-Bold"/>
            </a:endParaRPr>
          </a:p>
        </p:txBody>
      </p:sp>
    </p:spTree>
    <p:extLst>
      <p:ext uri="{BB962C8B-B14F-4D97-AF65-F5344CB8AC3E}">
        <p14:creationId xmlns:p14="http://schemas.microsoft.com/office/powerpoint/2010/main" val="13432400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5" name="Picture 4"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6" name="Title 1"/>
          <p:cNvSpPr txBox="1">
            <a:spLocks/>
          </p:cNvSpPr>
          <p:nvPr/>
        </p:nvSpPr>
        <p:spPr>
          <a:xfrm>
            <a:off x="228600" y="731838"/>
            <a:ext cx="8229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000" dirty="0" smtClean="0">
                <a:solidFill>
                  <a:prstClr val="white"/>
                </a:solidFill>
                <a:latin typeface="BentonSans-Bold"/>
                <a:cs typeface="BentonSans-Bold"/>
              </a:rPr>
              <a:t>Flexible Benefits</a:t>
            </a:r>
            <a:endParaRPr lang="en-US" sz="2000" dirty="0">
              <a:solidFill>
                <a:prstClr val="white"/>
              </a:solidFill>
              <a:latin typeface="BentonSans-Bold"/>
              <a:cs typeface="BentonSans-Bold"/>
            </a:endParaRPr>
          </a:p>
        </p:txBody>
      </p:sp>
      <p:sp>
        <p:nvSpPr>
          <p:cNvPr id="7" name="Content Placeholder 2"/>
          <p:cNvSpPr>
            <a:spLocks noGrp="1"/>
          </p:cNvSpPr>
          <p:nvPr>
            <p:ph idx="1"/>
          </p:nvPr>
        </p:nvSpPr>
        <p:spPr>
          <a:xfrm>
            <a:off x="628650" y="1696452"/>
            <a:ext cx="7886700" cy="3866148"/>
          </a:xfrm>
        </p:spPr>
        <p:txBody>
          <a:bodyPr/>
          <a:lstStyle/>
          <a:p>
            <a:r>
              <a:rPr lang="en-US" sz="3200" dirty="0" smtClean="0">
                <a:solidFill>
                  <a:srgbClr val="094F8A"/>
                </a:solidFill>
                <a:latin typeface="BentonSans-Book"/>
              </a:rPr>
              <a:t>What are Flexible Benefits?</a:t>
            </a:r>
          </a:p>
          <a:p>
            <a:pPr marL="1200150" lvl="1" indent="-457200">
              <a:buFont typeface="Arial" pitchFamily="34" charset="0"/>
              <a:buChar char="•"/>
            </a:pPr>
            <a:r>
              <a:rPr lang="en-US" sz="2800" dirty="0" smtClean="0">
                <a:solidFill>
                  <a:schemeClr val="tx1">
                    <a:lumMod val="75000"/>
                    <a:lumOff val="25000"/>
                  </a:schemeClr>
                </a:solidFill>
                <a:latin typeface="BentonSans-Book"/>
              </a:rPr>
              <a:t>Flexible Benefits are tax-saving benefits </a:t>
            </a:r>
          </a:p>
          <a:p>
            <a:pPr marL="1200150" lvl="1" indent="-457200">
              <a:buFont typeface="Arial" pitchFamily="34" charset="0"/>
              <a:buChar char="•"/>
            </a:pPr>
            <a:r>
              <a:rPr lang="en-US" sz="2800" dirty="0" smtClean="0">
                <a:solidFill>
                  <a:schemeClr val="tx1">
                    <a:lumMod val="75000"/>
                    <a:lumOff val="25000"/>
                  </a:schemeClr>
                </a:solidFill>
                <a:latin typeface="BentonSans-Book"/>
              </a:rPr>
              <a:t>They enable employees to save both state and federal income taxes on eligible payroll deductions for health care and dependent care </a:t>
            </a:r>
            <a:endParaRPr lang="en-US" sz="2800" dirty="0">
              <a:solidFill>
                <a:schemeClr val="tx1">
                  <a:lumMod val="75000"/>
                  <a:lumOff val="25000"/>
                </a:schemeClr>
              </a:solidFill>
              <a:latin typeface="BentonSans-Book"/>
            </a:endParaRPr>
          </a:p>
        </p:txBody>
      </p:sp>
    </p:spTree>
    <p:extLst>
      <p:ext uri="{BB962C8B-B14F-4D97-AF65-F5344CB8AC3E}">
        <p14:creationId xmlns:p14="http://schemas.microsoft.com/office/powerpoint/2010/main" val="2030338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Flexible Benefits Options</a:t>
            </a:r>
            <a:endParaRPr lang="en-US" dirty="0"/>
          </a:p>
        </p:txBody>
      </p:sp>
      <p:graphicFrame>
        <p:nvGraphicFramePr>
          <p:cNvPr id="4" name="Content Placeholder 3"/>
          <p:cNvGraphicFramePr>
            <a:graphicFrameLocks noGrp="1"/>
          </p:cNvGraphicFramePr>
          <p:nvPr>
            <p:ph idx="1"/>
            <p:extLst/>
          </p:nvPr>
        </p:nvGraphicFramePr>
        <p:xfrm>
          <a:off x="463858" y="1762760"/>
          <a:ext cx="8222942" cy="4485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888942">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pPr algn="ctr"/>
                      <a:r>
                        <a:rPr lang="en-US" dirty="0" smtClean="0"/>
                        <a:t>Option</a:t>
                      </a:r>
                      <a:endParaRPr lang="en-US" dirty="0"/>
                    </a:p>
                  </a:txBody>
                  <a:tcPr/>
                </a:tc>
                <a:tc>
                  <a:txBody>
                    <a:bodyPr/>
                    <a:lstStyle/>
                    <a:p>
                      <a:pPr algn="ctr"/>
                      <a:r>
                        <a:rPr lang="en-US" dirty="0" smtClean="0"/>
                        <a:t>Description</a:t>
                      </a:r>
                      <a:endParaRPr lang="en-US" dirty="0"/>
                    </a:p>
                  </a:txBody>
                  <a:tcPr/>
                </a:tc>
                <a:tc>
                  <a:txBody>
                    <a:bodyPr/>
                    <a:lstStyle/>
                    <a:p>
                      <a:pPr algn="ctr"/>
                      <a:r>
                        <a:rPr lang="en-US" dirty="0" smtClean="0"/>
                        <a:t>Consider if:</a:t>
                      </a:r>
                      <a:endParaRPr lang="en-US" dirty="0"/>
                    </a:p>
                  </a:txBody>
                  <a:tcPr/>
                </a:tc>
                <a:extLst>
                  <a:ext uri="{0D108BD9-81ED-4DB2-BD59-A6C34878D82A}">
                    <a16:rowId xmlns:a16="http://schemas.microsoft.com/office/drawing/2014/main" val="10000"/>
                  </a:ext>
                </a:extLst>
              </a:tr>
              <a:tr h="370840">
                <a:tc>
                  <a:txBody>
                    <a:bodyPr/>
                    <a:lstStyle/>
                    <a:p>
                      <a:r>
                        <a:rPr lang="en-US" sz="1400" b="1" dirty="0" smtClean="0">
                          <a:solidFill>
                            <a:schemeClr val="tx1"/>
                          </a:solidFill>
                          <a:latin typeface="BentonSans-Book"/>
                        </a:rPr>
                        <a:t>General-Purpose Health Care Flexible</a:t>
                      </a:r>
                      <a:r>
                        <a:rPr lang="en-US" sz="1400" b="1" baseline="0" dirty="0" smtClean="0">
                          <a:solidFill>
                            <a:schemeClr val="tx1"/>
                          </a:solidFill>
                          <a:latin typeface="BentonSans-Book"/>
                        </a:rPr>
                        <a:t> Spending Arrangement (GPFSA)</a:t>
                      </a:r>
                      <a:endParaRPr lang="en-US" sz="1400" b="1" dirty="0">
                        <a:solidFill>
                          <a:schemeClr val="tx1"/>
                        </a:solidFill>
                        <a:latin typeface="BentonSans-Book"/>
                      </a:endParaRPr>
                    </a:p>
                  </a:txBody>
                  <a:tcPr/>
                </a:tc>
                <a:tc>
                  <a:txBody>
                    <a:bodyPr/>
                    <a:lstStyle/>
                    <a:p>
                      <a:r>
                        <a:rPr lang="en-US" sz="1400" b="1" dirty="0" smtClean="0">
                          <a:solidFill>
                            <a:schemeClr val="tx1"/>
                          </a:solidFill>
                          <a:latin typeface="BentonSans-Book"/>
                        </a:rPr>
                        <a:t>Allows</a:t>
                      </a:r>
                      <a:r>
                        <a:rPr lang="en-US" sz="1400" b="1" baseline="0" dirty="0" smtClean="0">
                          <a:solidFill>
                            <a:schemeClr val="tx1"/>
                          </a:solidFill>
                          <a:latin typeface="BentonSans-Book"/>
                        </a:rPr>
                        <a:t> you to pay with pre-tax dollars certain qualifying medical care expenses for you, your spouse, and your eligible tax dependent children.</a:t>
                      </a:r>
                      <a:endParaRPr lang="en-US" sz="1400" b="1" dirty="0">
                        <a:solidFill>
                          <a:schemeClr val="tx1"/>
                        </a:solidFill>
                        <a:latin typeface="BentonSans-Book"/>
                      </a:endParaRPr>
                    </a:p>
                  </a:txBody>
                  <a:tcPr/>
                </a:tc>
                <a:tc>
                  <a:txBody>
                    <a:bodyPr/>
                    <a:lstStyle/>
                    <a:p>
                      <a:r>
                        <a:rPr lang="en-US" sz="1400" b="1" dirty="0" smtClean="0">
                          <a:solidFill>
                            <a:schemeClr val="tx1"/>
                          </a:solidFill>
                          <a:latin typeface="BentonSans-Book"/>
                        </a:rPr>
                        <a:t>You pay out-of-pocket medical expenses, such as health plan co-pays, health plan deductibles, vision</a:t>
                      </a:r>
                      <a:r>
                        <a:rPr lang="en-US" sz="1400" b="1" baseline="0" dirty="0" smtClean="0">
                          <a:solidFill>
                            <a:schemeClr val="tx1"/>
                          </a:solidFill>
                          <a:latin typeface="BentonSans-Book"/>
                        </a:rPr>
                        <a:t> expenses, dental expenses, etc.</a:t>
                      </a:r>
                      <a:endParaRPr lang="en-US" sz="1400" b="1" dirty="0">
                        <a:solidFill>
                          <a:schemeClr val="tx1"/>
                        </a:solidFill>
                        <a:latin typeface="BentonSans-Book"/>
                      </a:endParaRPr>
                    </a:p>
                  </a:txBody>
                  <a:tcPr/>
                </a:tc>
                <a:extLst>
                  <a:ext uri="{0D108BD9-81ED-4DB2-BD59-A6C34878D82A}">
                    <a16:rowId xmlns:a16="http://schemas.microsoft.com/office/drawing/2014/main" val="10001"/>
                  </a:ext>
                </a:extLst>
              </a:tr>
              <a:tr h="370840">
                <a:tc>
                  <a:txBody>
                    <a:bodyPr/>
                    <a:lstStyle/>
                    <a:p>
                      <a:r>
                        <a:rPr lang="en-US" sz="1400" b="1" dirty="0" smtClean="0">
                          <a:solidFill>
                            <a:schemeClr val="tx1"/>
                          </a:solidFill>
                          <a:latin typeface="BentonSans-Book"/>
                        </a:rPr>
                        <a:t>Limited-Purpose Dental/Vision</a:t>
                      </a:r>
                      <a:r>
                        <a:rPr lang="en-US" sz="1400" b="1" baseline="0" dirty="0" smtClean="0">
                          <a:solidFill>
                            <a:schemeClr val="tx1"/>
                          </a:solidFill>
                          <a:latin typeface="BentonSans-Book"/>
                        </a:rPr>
                        <a:t> Flexible Spending Arrangement (LPFSA)</a:t>
                      </a:r>
                      <a:endParaRPr lang="en-US" sz="1400" b="1" dirty="0">
                        <a:solidFill>
                          <a:schemeClr val="tx1"/>
                        </a:solidFill>
                        <a:latin typeface="BentonSans-Book"/>
                      </a:endParaRPr>
                    </a:p>
                  </a:txBody>
                  <a:tcPr/>
                </a:tc>
                <a:tc>
                  <a:txBody>
                    <a:bodyPr/>
                    <a:lstStyle/>
                    <a:p>
                      <a:r>
                        <a:rPr lang="en-US" sz="1400" b="1" dirty="0" smtClean="0">
                          <a:solidFill>
                            <a:schemeClr val="tx1"/>
                          </a:solidFill>
                          <a:latin typeface="BentonSans-Book"/>
                        </a:rPr>
                        <a:t>Allows you to pay with pre-tax dollars dental</a:t>
                      </a:r>
                      <a:r>
                        <a:rPr lang="en-US" sz="1400" b="1" baseline="0" dirty="0" smtClean="0">
                          <a:solidFill>
                            <a:schemeClr val="tx1"/>
                          </a:solidFill>
                          <a:latin typeface="BentonSans-Book"/>
                        </a:rPr>
                        <a:t> and vision expenses for you, your spouse, and your eligible tax dependent children, while you maintain your eligibility to contribute to your HSA.</a:t>
                      </a:r>
                      <a:endParaRPr lang="en-US" sz="1400" b="1" dirty="0">
                        <a:solidFill>
                          <a:schemeClr val="tx1"/>
                        </a:solidFill>
                        <a:latin typeface="BentonSans-Book"/>
                      </a:endParaRPr>
                    </a:p>
                  </a:txBody>
                  <a:tcPr/>
                </a:tc>
                <a:tc>
                  <a:txBody>
                    <a:bodyPr/>
                    <a:lstStyle/>
                    <a:p>
                      <a:r>
                        <a:rPr lang="en-US" sz="1400" b="1" dirty="0" smtClean="0">
                          <a:solidFill>
                            <a:schemeClr val="tx1"/>
                          </a:solidFill>
                          <a:latin typeface="BentonSans-Book"/>
                        </a:rPr>
                        <a:t>You are enrolled in the Pelican HSA775.</a:t>
                      </a:r>
                      <a:endParaRPr lang="en-US" sz="1400" b="1" dirty="0">
                        <a:solidFill>
                          <a:schemeClr val="tx1"/>
                        </a:solidFill>
                        <a:latin typeface="BentonSans-Book"/>
                      </a:endParaRPr>
                    </a:p>
                  </a:txBody>
                  <a:tcPr/>
                </a:tc>
                <a:extLst>
                  <a:ext uri="{0D108BD9-81ED-4DB2-BD59-A6C34878D82A}">
                    <a16:rowId xmlns:a16="http://schemas.microsoft.com/office/drawing/2014/main" val="10002"/>
                  </a:ext>
                </a:extLst>
              </a:tr>
              <a:tr h="370840">
                <a:tc>
                  <a:txBody>
                    <a:bodyPr/>
                    <a:lstStyle/>
                    <a:p>
                      <a:r>
                        <a:rPr lang="en-US" sz="1400" b="1" dirty="0" smtClean="0">
                          <a:solidFill>
                            <a:schemeClr val="tx1"/>
                          </a:solidFill>
                          <a:latin typeface="BentonSans-Book"/>
                        </a:rPr>
                        <a:t>Dependent Care Flexible Spending Arrangement (DCFSA)</a:t>
                      </a:r>
                      <a:endParaRPr lang="en-US" sz="1400" b="1" dirty="0">
                        <a:solidFill>
                          <a:schemeClr val="tx1"/>
                        </a:solidFill>
                        <a:latin typeface="BentonSans-Book"/>
                      </a:endParaRPr>
                    </a:p>
                  </a:txBody>
                  <a:tcPr/>
                </a:tc>
                <a:tc>
                  <a:txBody>
                    <a:bodyPr/>
                    <a:lstStyle/>
                    <a:p>
                      <a:r>
                        <a:rPr lang="en-US" sz="1400" b="1" dirty="0" smtClean="0">
                          <a:solidFill>
                            <a:schemeClr val="tx1"/>
                          </a:solidFill>
                          <a:latin typeface="BentonSans-Book"/>
                        </a:rPr>
                        <a:t>Allows you</a:t>
                      </a:r>
                      <a:r>
                        <a:rPr lang="en-US" sz="1400" b="1" baseline="0" dirty="0" smtClean="0">
                          <a:solidFill>
                            <a:schemeClr val="tx1"/>
                          </a:solidFill>
                          <a:latin typeface="BentonSans-Book"/>
                        </a:rPr>
                        <a:t> to pay with pretax dollars eligible dependent care expenses for your child or for a spouse, parent or other dependent who is incapable of self-care.</a:t>
                      </a:r>
                      <a:endParaRPr lang="en-US" sz="1400" b="1" dirty="0">
                        <a:solidFill>
                          <a:schemeClr val="tx1"/>
                        </a:solidFill>
                        <a:latin typeface="BentonSans-Book"/>
                      </a:endParaRPr>
                    </a:p>
                  </a:txBody>
                  <a:tcPr/>
                </a:tc>
                <a:tc>
                  <a:txBody>
                    <a:bodyPr/>
                    <a:lstStyle/>
                    <a:p>
                      <a:r>
                        <a:rPr lang="en-US" sz="1400" b="1" dirty="0" smtClean="0">
                          <a:solidFill>
                            <a:schemeClr val="tx1"/>
                          </a:solidFill>
                          <a:latin typeface="BentonSans-Book"/>
                        </a:rPr>
                        <a:t>You pay for the care of</a:t>
                      </a:r>
                      <a:r>
                        <a:rPr lang="en-US" sz="1400" b="1" baseline="0" dirty="0" smtClean="0">
                          <a:solidFill>
                            <a:schemeClr val="tx1"/>
                          </a:solidFill>
                          <a:latin typeface="BentonSans-Book"/>
                        </a:rPr>
                        <a:t> your eligible dependent(s) while you are at work.</a:t>
                      </a:r>
                      <a:endParaRPr lang="en-US" sz="1400" b="1" dirty="0">
                        <a:solidFill>
                          <a:schemeClr val="tx1"/>
                        </a:solidFill>
                        <a:latin typeface="BentonSans-Book"/>
                      </a:endParaRPr>
                    </a:p>
                  </a:txBody>
                  <a:tcPr/>
                </a:tc>
                <a:extLst>
                  <a:ext uri="{0D108BD9-81ED-4DB2-BD59-A6C34878D82A}">
                    <a16:rowId xmlns:a16="http://schemas.microsoft.com/office/drawing/2014/main" val="10003"/>
                  </a:ext>
                </a:extLst>
              </a:tr>
            </a:tbl>
          </a:graphicData>
        </a:graphic>
      </p:graphicFrame>
      <p:pic>
        <p:nvPicPr>
          <p:cNvPr id="5" name="Picture 4" descr="OGB_ppt_inner.jpg"/>
          <p:cNvPicPr>
            <a:picLocks noChangeAspect="1"/>
          </p:cNvPicPr>
          <p:nvPr/>
        </p:nvPicPr>
        <p:blipFill rotWithShape="1">
          <a:blip r:embed="rId2"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6" name="Title 1"/>
          <p:cNvSpPr txBox="1">
            <a:spLocks/>
          </p:cNvSpPr>
          <p:nvPr/>
        </p:nvSpPr>
        <p:spPr>
          <a:xfrm>
            <a:off x="228600" y="731838"/>
            <a:ext cx="8229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000" dirty="0" smtClean="0">
                <a:solidFill>
                  <a:prstClr val="white"/>
                </a:solidFill>
                <a:latin typeface="BentonSans-Bold"/>
                <a:cs typeface="BentonSans-Bold"/>
              </a:rPr>
              <a:t>Flexible Benefits Options</a:t>
            </a:r>
            <a:endParaRPr lang="en-US" sz="2000" dirty="0">
              <a:solidFill>
                <a:prstClr val="white"/>
              </a:solidFill>
              <a:latin typeface="BentonSans-Bold"/>
              <a:cs typeface="BentonSans-Bold"/>
            </a:endParaRPr>
          </a:p>
        </p:txBody>
      </p:sp>
      <p:sp>
        <p:nvSpPr>
          <p:cNvPr id="7" name="TextBox 6"/>
          <p:cNvSpPr txBox="1"/>
          <p:nvPr/>
        </p:nvSpPr>
        <p:spPr>
          <a:xfrm>
            <a:off x="76200" y="6422648"/>
            <a:ext cx="9073996" cy="830997"/>
          </a:xfrm>
          <a:prstGeom prst="rect">
            <a:avLst/>
          </a:prstGeom>
          <a:noFill/>
        </p:spPr>
        <p:txBody>
          <a:bodyPr wrap="square" rtlCol="0">
            <a:spAutoFit/>
          </a:bodyPr>
          <a:lstStyle/>
          <a:p>
            <a:r>
              <a:rPr lang="en-US" sz="1400" b="1" i="1" dirty="0" smtClean="0">
                <a:solidFill>
                  <a:prstClr val="black"/>
                </a:solidFill>
                <a:latin typeface="BentonSans-Book"/>
              </a:rPr>
              <a:t>The General-Purpose FSA &amp; Limited-Purpose FSA maximum amount for 2017 is $2,600.</a:t>
            </a:r>
          </a:p>
          <a:p>
            <a:endParaRPr lang="en-US" sz="1600" b="1" i="1" dirty="0" smtClean="0">
              <a:solidFill>
                <a:prstClr val="white"/>
              </a:solidFill>
              <a:latin typeface="BentonSans-Book"/>
            </a:endParaRPr>
          </a:p>
          <a:p>
            <a:endParaRPr lang="en-US" sz="1600" b="1" dirty="0">
              <a:solidFill>
                <a:prstClr val="black"/>
              </a:solidFill>
            </a:endParaRPr>
          </a:p>
        </p:txBody>
      </p:sp>
    </p:spTree>
    <p:extLst>
      <p:ext uri="{BB962C8B-B14F-4D97-AF65-F5344CB8AC3E}">
        <p14:creationId xmlns:p14="http://schemas.microsoft.com/office/powerpoint/2010/main" val="3880393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E9E9E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20252"/>
            <a:ext cx="7886700" cy="3866148"/>
          </a:xfrm>
        </p:spPr>
        <p:txBody>
          <a:bodyPr/>
          <a:lstStyle/>
          <a:p>
            <a:pPr lvl="1">
              <a:buClr>
                <a:srgbClr val="094F8A"/>
              </a:buClr>
              <a:buFont typeface="Arial" panose="020B0604020202020204" pitchFamily="34" charset="0"/>
              <a:buChar char="•"/>
            </a:pPr>
            <a:r>
              <a:rPr lang="en-US" b="1" dirty="0" smtClean="0">
                <a:solidFill>
                  <a:schemeClr val="tx1">
                    <a:lumMod val="65000"/>
                    <a:lumOff val="35000"/>
                  </a:schemeClr>
                </a:solidFill>
                <a:latin typeface="BentonSans-Book"/>
              </a:rPr>
              <a:t>PLAN YEAR MAXIMUM AMOUNTS</a:t>
            </a:r>
          </a:p>
          <a:p>
            <a:endParaRPr lang="en-US" b="1" dirty="0" smtClean="0"/>
          </a:p>
        </p:txBody>
      </p:sp>
      <p:graphicFrame>
        <p:nvGraphicFramePr>
          <p:cNvPr id="4" name="Table 3"/>
          <p:cNvGraphicFramePr>
            <a:graphicFrameLocks noGrp="1"/>
          </p:cNvGraphicFramePr>
          <p:nvPr>
            <p:extLst/>
          </p:nvPr>
        </p:nvGraphicFramePr>
        <p:xfrm>
          <a:off x="685800" y="2133600"/>
          <a:ext cx="7772400" cy="3989268"/>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602553">
                <a:tc>
                  <a:txBody>
                    <a:bodyPr/>
                    <a:lstStyle/>
                    <a:p>
                      <a:r>
                        <a:rPr lang="en-US" sz="1600" dirty="0" smtClean="0">
                          <a:solidFill>
                            <a:schemeClr val="bg1"/>
                          </a:solidFill>
                          <a:latin typeface="BentonSans-Book"/>
                        </a:rPr>
                        <a:t>EMPLOYEE </a:t>
                      </a:r>
                      <a:r>
                        <a:rPr lang="en-US" sz="1600" baseline="0" dirty="0" smtClean="0">
                          <a:solidFill>
                            <a:schemeClr val="bg1"/>
                          </a:solidFill>
                          <a:latin typeface="BentonSans-Book"/>
                        </a:rPr>
                        <a:t>TAX STATUS</a:t>
                      </a:r>
                      <a:endParaRPr lang="en-US" sz="1600" dirty="0">
                        <a:solidFill>
                          <a:schemeClr val="bg1"/>
                        </a:solidFill>
                        <a:latin typeface="BentonSans-Book"/>
                      </a:endParaRPr>
                    </a:p>
                  </a:txBody>
                  <a:tcPr>
                    <a:solidFill>
                      <a:srgbClr val="094F8A"/>
                    </a:solidFill>
                  </a:tcPr>
                </a:tc>
                <a:tc>
                  <a:txBody>
                    <a:bodyPr/>
                    <a:lstStyle/>
                    <a:p>
                      <a:r>
                        <a:rPr lang="en-US" sz="1600" dirty="0" smtClean="0">
                          <a:latin typeface="BentonSans-Book"/>
                        </a:rPr>
                        <a:t>MAXIMUM AMOUNT</a:t>
                      </a:r>
                      <a:endParaRPr lang="en-US" sz="1600" dirty="0">
                        <a:latin typeface="BentonSans-Book"/>
                      </a:endParaRPr>
                    </a:p>
                  </a:txBody>
                  <a:tcPr>
                    <a:solidFill>
                      <a:srgbClr val="094F8A"/>
                    </a:solidFill>
                  </a:tcPr>
                </a:tc>
                <a:tc>
                  <a:txBody>
                    <a:bodyPr/>
                    <a:lstStyle/>
                    <a:p>
                      <a:r>
                        <a:rPr lang="en-US" sz="1600" dirty="0" smtClean="0">
                          <a:latin typeface="BentonSans-Book"/>
                        </a:rPr>
                        <a:t>ALLOWED DEPENDENT</a:t>
                      </a:r>
                      <a:endParaRPr lang="en-US" sz="1600" dirty="0">
                        <a:latin typeface="BentonSans-Book"/>
                      </a:endParaRPr>
                    </a:p>
                  </a:txBody>
                  <a:tcPr>
                    <a:solidFill>
                      <a:srgbClr val="094F8A"/>
                    </a:solidFill>
                  </a:tcPr>
                </a:tc>
                <a:extLst>
                  <a:ext uri="{0D108BD9-81ED-4DB2-BD59-A6C34878D82A}">
                    <a16:rowId xmlns:a16="http://schemas.microsoft.com/office/drawing/2014/main" val="10000"/>
                  </a:ext>
                </a:extLst>
              </a:tr>
              <a:tr h="856259">
                <a:tc>
                  <a:txBody>
                    <a:bodyPr/>
                    <a:lstStyle/>
                    <a:p>
                      <a:pPr algn="ctr"/>
                      <a:r>
                        <a:rPr lang="en-US" sz="1400" b="1" dirty="0" smtClean="0">
                          <a:solidFill>
                            <a:schemeClr val="bg1"/>
                          </a:solidFill>
                          <a:latin typeface="BentonSans-Book"/>
                        </a:rPr>
                        <a:t>SINGLE</a:t>
                      </a:r>
                      <a:r>
                        <a:rPr lang="en-US" sz="1400" b="1" baseline="0" dirty="0" smtClean="0">
                          <a:solidFill>
                            <a:schemeClr val="bg1"/>
                          </a:solidFill>
                          <a:latin typeface="BentonSans-Book"/>
                        </a:rPr>
                        <a:t> OR MARRIED </a:t>
                      </a:r>
                    </a:p>
                    <a:p>
                      <a:pPr algn="ctr"/>
                      <a:r>
                        <a:rPr lang="en-US" sz="1400" b="1" baseline="0" dirty="0" smtClean="0">
                          <a:solidFill>
                            <a:schemeClr val="bg1"/>
                          </a:solidFill>
                          <a:latin typeface="BentonSans-Book"/>
                        </a:rPr>
                        <a:t>FILING SEPARATELY</a:t>
                      </a:r>
                      <a:endParaRPr lang="en-US" sz="1400" b="1" dirty="0">
                        <a:solidFill>
                          <a:schemeClr val="bg1"/>
                        </a:solidFill>
                        <a:latin typeface="BentonSans-Book"/>
                      </a:endParaRPr>
                    </a:p>
                  </a:txBody>
                  <a:tcPr anchor="ctr">
                    <a:solidFill>
                      <a:srgbClr val="02A3E9"/>
                    </a:solidFill>
                  </a:tcPr>
                </a:tc>
                <a:tc>
                  <a:txBody>
                    <a:bodyPr/>
                    <a:lstStyle/>
                    <a:p>
                      <a:pPr algn="ctr"/>
                      <a:r>
                        <a:rPr lang="en-US" sz="1600" dirty="0" smtClean="0">
                          <a:solidFill>
                            <a:srgbClr val="094F8A"/>
                          </a:solidFill>
                          <a:latin typeface="BentonSans-Book"/>
                        </a:rPr>
                        <a:t>$2,500</a:t>
                      </a:r>
                      <a:endParaRPr lang="en-US" sz="1600" dirty="0">
                        <a:solidFill>
                          <a:srgbClr val="094F8A"/>
                        </a:solidFill>
                        <a:latin typeface="BentonSans-Book"/>
                      </a:endParaRPr>
                    </a:p>
                  </a:txBody>
                  <a:tcPr anchor="ctr"/>
                </a:tc>
                <a:tc>
                  <a:txBody>
                    <a:bodyPr/>
                    <a:lstStyle/>
                    <a:p>
                      <a:pPr algn="ctr"/>
                      <a:r>
                        <a:rPr lang="en-US" sz="1600" dirty="0" smtClean="0">
                          <a:solidFill>
                            <a:srgbClr val="094F8A"/>
                          </a:solidFill>
                          <a:latin typeface="BentonSans-Book"/>
                        </a:rPr>
                        <a:t>Child</a:t>
                      </a:r>
                      <a:r>
                        <a:rPr lang="en-US" sz="1600" baseline="0" dirty="0" smtClean="0">
                          <a:solidFill>
                            <a:srgbClr val="094F8A"/>
                          </a:solidFill>
                          <a:latin typeface="BentonSans-Book"/>
                        </a:rPr>
                        <a:t> under age 13; Older dependent incapable of self care</a:t>
                      </a:r>
                      <a:endParaRPr lang="en-US" sz="1600" dirty="0">
                        <a:solidFill>
                          <a:srgbClr val="094F8A"/>
                        </a:solidFill>
                        <a:latin typeface="BentonSans-Book"/>
                      </a:endParaRPr>
                    </a:p>
                  </a:txBody>
                  <a:tcPr anchor="ctr"/>
                </a:tc>
                <a:extLst>
                  <a:ext uri="{0D108BD9-81ED-4DB2-BD59-A6C34878D82A}">
                    <a16:rowId xmlns:a16="http://schemas.microsoft.com/office/drawing/2014/main" val="10001"/>
                  </a:ext>
                </a:extLst>
              </a:tr>
              <a:tr h="979588">
                <a:tc>
                  <a:txBody>
                    <a:bodyPr/>
                    <a:lstStyle/>
                    <a:p>
                      <a:pPr algn="ctr"/>
                      <a:r>
                        <a:rPr lang="en-US" sz="1600" b="1" dirty="0" smtClean="0">
                          <a:solidFill>
                            <a:schemeClr val="bg1"/>
                          </a:solidFill>
                          <a:latin typeface="BentonSans-Book"/>
                        </a:rPr>
                        <a:t>SINGLE HEAD OF HOUSEHOLD</a:t>
                      </a:r>
                      <a:endParaRPr lang="en-US" sz="1600" b="1" dirty="0">
                        <a:solidFill>
                          <a:schemeClr val="bg1"/>
                        </a:solidFill>
                        <a:latin typeface="BentonSans-Book"/>
                      </a:endParaRPr>
                    </a:p>
                  </a:txBody>
                  <a:tcPr anchor="ctr">
                    <a:solidFill>
                      <a:srgbClr val="02A3E9"/>
                    </a:solidFill>
                  </a:tcPr>
                </a:tc>
                <a:tc>
                  <a:txBody>
                    <a:bodyPr/>
                    <a:lstStyle/>
                    <a:p>
                      <a:pPr algn="ctr"/>
                      <a:r>
                        <a:rPr lang="en-US" sz="1600" dirty="0" smtClean="0">
                          <a:solidFill>
                            <a:srgbClr val="094F8A"/>
                          </a:solidFill>
                          <a:latin typeface="BentonSans-Book"/>
                        </a:rPr>
                        <a:t>$5,000</a:t>
                      </a:r>
                      <a:endParaRPr lang="en-US" sz="1600" dirty="0">
                        <a:solidFill>
                          <a:srgbClr val="094F8A"/>
                        </a:solidFill>
                        <a:latin typeface="BentonSans-Book"/>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94F8A"/>
                          </a:solidFill>
                          <a:latin typeface="BentonSans-Book"/>
                        </a:rPr>
                        <a:t>Child</a:t>
                      </a:r>
                      <a:r>
                        <a:rPr lang="en-US" sz="1600" baseline="0" dirty="0" smtClean="0">
                          <a:solidFill>
                            <a:srgbClr val="094F8A"/>
                          </a:solidFill>
                          <a:latin typeface="BentonSans-Book"/>
                        </a:rPr>
                        <a:t> under age 13; Older dependent incapable of self care</a:t>
                      </a:r>
                      <a:endParaRPr lang="en-US" sz="1600" dirty="0">
                        <a:solidFill>
                          <a:srgbClr val="094F8A"/>
                        </a:solidFill>
                        <a:latin typeface="BentonSans-Book"/>
                      </a:endParaRPr>
                    </a:p>
                  </a:txBody>
                  <a:tcPr anchor="ctr"/>
                </a:tc>
                <a:extLst>
                  <a:ext uri="{0D108BD9-81ED-4DB2-BD59-A6C34878D82A}">
                    <a16:rowId xmlns:a16="http://schemas.microsoft.com/office/drawing/2014/main" val="10002"/>
                  </a:ext>
                </a:extLst>
              </a:tr>
              <a:tr h="1165023">
                <a:tc>
                  <a:txBody>
                    <a:bodyPr/>
                    <a:lstStyle/>
                    <a:p>
                      <a:pPr algn="ctr"/>
                      <a:r>
                        <a:rPr lang="en-US" sz="1600" b="1" dirty="0" smtClean="0">
                          <a:solidFill>
                            <a:schemeClr val="bg1"/>
                          </a:solidFill>
                          <a:latin typeface="BentonSans-Book"/>
                        </a:rPr>
                        <a:t>MARRIED FILING JOINTLY</a:t>
                      </a:r>
                      <a:endParaRPr lang="en-US" sz="1600" b="1" dirty="0">
                        <a:solidFill>
                          <a:schemeClr val="bg1"/>
                        </a:solidFill>
                        <a:latin typeface="BentonSans-Book"/>
                      </a:endParaRPr>
                    </a:p>
                  </a:txBody>
                  <a:tcPr anchor="ctr">
                    <a:solidFill>
                      <a:srgbClr val="02A3E9"/>
                    </a:solidFill>
                  </a:tcPr>
                </a:tc>
                <a:tc>
                  <a:txBody>
                    <a:bodyPr/>
                    <a:lstStyle/>
                    <a:p>
                      <a:pPr algn="ctr"/>
                      <a:r>
                        <a:rPr lang="en-US" sz="1600" dirty="0" smtClean="0">
                          <a:solidFill>
                            <a:srgbClr val="094F8A"/>
                          </a:solidFill>
                          <a:latin typeface="BentonSans-Book"/>
                        </a:rPr>
                        <a:t>$5,000</a:t>
                      </a:r>
                      <a:endParaRPr lang="en-US" sz="1600" dirty="0">
                        <a:solidFill>
                          <a:srgbClr val="094F8A"/>
                        </a:solidFill>
                        <a:latin typeface="BentonSans-Book"/>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94F8A"/>
                          </a:solidFill>
                          <a:latin typeface="BentonSans-Book"/>
                        </a:rPr>
                        <a:t>Child</a:t>
                      </a:r>
                      <a:r>
                        <a:rPr lang="en-US" sz="1600" baseline="0" dirty="0" smtClean="0">
                          <a:solidFill>
                            <a:srgbClr val="094F8A"/>
                          </a:solidFill>
                          <a:latin typeface="BentonSans-Book"/>
                        </a:rPr>
                        <a:t> under age 13; Older dependent incapable of self-care; Spouse incapable of self care</a:t>
                      </a:r>
                      <a:endParaRPr lang="en-US" sz="1600" dirty="0">
                        <a:solidFill>
                          <a:srgbClr val="094F8A"/>
                        </a:solidFill>
                        <a:latin typeface="BentonSans-Book"/>
                      </a:endParaRPr>
                    </a:p>
                  </a:txBody>
                  <a:tcPr/>
                </a:tc>
                <a:extLst>
                  <a:ext uri="{0D108BD9-81ED-4DB2-BD59-A6C34878D82A}">
                    <a16:rowId xmlns:a16="http://schemas.microsoft.com/office/drawing/2014/main" val="10003"/>
                  </a:ext>
                </a:extLst>
              </a:tr>
              <a:tr h="385845">
                <a:tc gridSpan="3">
                  <a:txBody>
                    <a:bodyPr/>
                    <a:lstStyle/>
                    <a:p>
                      <a:endParaRPr lang="en-US" dirty="0"/>
                    </a:p>
                  </a:txBody>
                  <a:tcPr>
                    <a:solidFill>
                      <a:srgbClr val="094F8A"/>
                    </a:solidFill>
                  </a:tcPr>
                </a:tc>
                <a:tc hMerge="1">
                  <a:txBody>
                    <a:bodyPr/>
                    <a:lstStyle/>
                    <a:p>
                      <a:endParaRPr lang="en-US" dirty="0"/>
                    </a:p>
                  </a:txBody>
                  <a:tcPr>
                    <a:solidFill>
                      <a:srgbClr val="094F8A"/>
                    </a:solidFill>
                  </a:tcPr>
                </a:tc>
                <a:tc hMerge="1">
                  <a:txBody>
                    <a:bodyPr/>
                    <a:lstStyle/>
                    <a:p>
                      <a:endParaRPr lang="en-US" dirty="0"/>
                    </a:p>
                  </a:txBody>
                  <a:tcPr>
                    <a:solidFill>
                      <a:srgbClr val="094F8A"/>
                    </a:solidFill>
                  </a:tcPr>
                </a:tc>
                <a:extLst>
                  <a:ext uri="{0D108BD9-81ED-4DB2-BD59-A6C34878D82A}">
                    <a16:rowId xmlns:a16="http://schemas.microsoft.com/office/drawing/2014/main" val="10004"/>
                  </a:ext>
                </a:extLst>
              </a:tr>
            </a:tbl>
          </a:graphicData>
        </a:graphic>
      </p:graphicFrame>
      <p:pic>
        <p:nvPicPr>
          <p:cNvPr id="6" name="Picture 5" descr="OGB_ppt_inner.jpg"/>
          <p:cNvPicPr>
            <a:picLocks noChangeAspect="1"/>
          </p:cNvPicPr>
          <p:nvPr/>
        </p:nvPicPr>
        <p:blipFill rotWithShape="1">
          <a:blip r:embed="rId2"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2" name="Title 1"/>
          <p:cNvSpPr>
            <a:spLocks noGrp="1"/>
          </p:cNvSpPr>
          <p:nvPr>
            <p:ph type="title"/>
          </p:nvPr>
        </p:nvSpPr>
        <p:spPr>
          <a:xfrm>
            <a:off x="628650" y="685800"/>
            <a:ext cx="7886700" cy="779462"/>
          </a:xfrm>
        </p:spPr>
        <p:txBody>
          <a:bodyPr>
            <a:normAutofit/>
          </a:bodyPr>
          <a:lstStyle/>
          <a:p>
            <a:r>
              <a:rPr lang="en-US" sz="4400" dirty="0" smtClean="0">
                <a:solidFill>
                  <a:schemeClr val="bg1"/>
                </a:solidFill>
                <a:latin typeface="BentonSans-Bold"/>
              </a:rPr>
              <a:t>Dependent Care FSA</a:t>
            </a:r>
            <a:endParaRPr lang="en-US" sz="4400" dirty="0">
              <a:solidFill>
                <a:schemeClr val="bg1"/>
              </a:solidFill>
              <a:latin typeface="BentonSans-Bold"/>
            </a:endParaRPr>
          </a:p>
        </p:txBody>
      </p:sp>
    </p:spTree>
    <p:extLst>
      <p:ext uri="{BB962C8B-B14F-4D97-AF65-F5344CB8AC3E}">
        <p14:creationId xmlns:p14="http://schemas.microsoft.com/office/powerpoint/2010/main" val="129728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E6E6E6"/>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00400" y="1600200"/>
            <a:ext cx="5943600" cy="3962400"/>
          </a:xfrm>
          <a:solidFill>
            <a:srgbClr val="E6E6E6"/>
          </a:solidFill>
        </p:spPr>
        <p:txBody>
          <a:bodyPr>
            <a:normAutofit fontScale="92500" lnSpcReduction="20000"/>
          </a:bodyPr>
          <a:lstStyle/>
          <a:p>
            <a:pPr marL="1200150" lvl="1" indent="-457200"/>
            <a:r>
              <a:rPr lang="en-US" sz="2600" dirty="0">
                <a:solidFill>
                  <a:schemeClr val="tx1">
                    <a:lumMod val="75000"/>
                    <a:lumOff val="25000"/>
                  </a:schemeClr>
                </a:solidFill>
              </a:rPr>
              <a:t>Can be used to pay providers who accept </a:t>
            </a:r>
            <a:r>
              <a:rPr lang="en-US" sz="2600" b="1" i="1" u="sng" dirty="0" smtClean="0">
                <a:solidFill>
                  <a:srgbClr val="00B050"/>
                </a:solidFill>
              </a:rPr>
              <a:t>VISA</a:t>
            </a:r>
            <a:r>
              <a:rPr lang="en-US" sz="2600" b="1" i="1" dirty="0"/>
              <a:t> </a:t>
            </a:r>
            <a:r>
              <a:rPr lang="en-US" sz="2600" dirty="0" smtClean="0">
                <a:solidFill>
                  <a:schemeClr val="tx1">
                    <a:lumMod val="75000"/>
                    <a:lumOff val="25000"/>
                  </a:schemeClr>
                </a:solidFill>
              </a:rPr>
              <a:t>for </a:t>
            </a:r>
            <a:r>
              <a:rPr lang="en-US" sz="2600" dirty="0">
                <a:solidFill>
                  <a:schemeClr val="tx1">
                    <a:lumMod val="75000"/>
                    <a:lumOff val="25000"/>
                  </a:schemeClr>
                </a:solidFill>
              </a:rPr>
              <a:t>eligible expenses for GPFSA,  LPFSA and DCFSA</a:t>
            </a:r>
          </a:p>
          <a:p>
            <a:pPr marL="1200150" lvl="1" indent="-457200"/>
            <a:r>
              <a:rPr lang="en-US" sz="2600" dirty="0">
                <a:solidFill>
                  <a:schemeClr val="tx1">
                    <a:lumMod val="75000"/>
                    <a:lumOff val="25000"/>
                  </a:schemeClr>
                </a:solidFill>
              </a:rPr>
              <a:t>Full amount of </a:t>
            </a:r>
            <a:r>
              <a:rPr lang="en-US" sz="2600" b="1" dirty="0">
                <a:solidFill>
                  <a:schemeClr val="tx1">
                    <a:lumMod val="75000"/>
                    <a:lumOff val="25000"/>
                  </a:schemeClr>
                </a:solidFill>
              </a:rPr>
              <a:t>General-Purpose FSA </a:t>
            </a:r>
            <a:r>
              <a:rPr lang="en-US" sz="2600" dirty="0">
                <a:solidFill>
                  <a:schemeClr val="tx1">
                    <a:lumMod val="75000"/>
                    <a:lumOff val="25000"/>
                  </a:schemeClr>
                </a:solidFill>
              </a:rPr>
              <a:t>and </a:t>
            </a:r>
            <a:r>
              <a:rPr lang="en-US" sz="2600" b="1" dirty="0">
                <a:solidFill>
                  <a:schemeClr val="tx1">
                    <a:lumMod val="75000"/>
                    <a:lumOff val="25000"/>
                  </a:schemeClr>
                </a:solidFill>
              </a:rPr>
              <a:t>Limited-Purpose FSA </a:t>
            </a:r>
            <a:r>
              <a:rPr lang="en-US" sz="2600" dirty="0">
                <a:solidFill>
                  <a:schemeClr val="tx1">
                    <a:lumMod val="75000"/>
                    <a:lumOff val="25000"/>
                  </a:schemeClr>
                </a:solidFill>
              </a:rPr>
              <a:t>funds </a:t>
            </a:r>
            <a:r>
              <a:rPr lang="en-US" sz="2600" dirty="0" smtClean="0">
                <a:solidFill>
                  <a:schemeClr val="tx1">
                    <a:lumMod val="75000"/>
                    <a:lumOff val="25000"/>
                  </a:schemeClr>
                </a:solidFill>
              </a:rPr>
              <a:t>are available </a:t>
            </a:r>
            <a:r>
              <a:rPr lang="en-US" sz="2600" dirty="0">
                <a:solidFill>
                  <a:schemeClr val="tx1">
                    <a:lumMod val="75000"/>
                    <a:lumOff val="25000"/>
                  </a:schemeClr>
                </a:solidFill>
              </a:rPr>
              <a:t>immediately</a:t>
            </a:r>
          </a:p>
          <a:p>
            <a:pPr marL="1200150" lvl="1" indent="-457200"/>
            <a:r>
              <a:rPr lang="en-US" sz="2600" b="1" dirty="0">
                <a:solidFill>
                  <a:schemeClr val="tx1">
                    <a:lumMod val="75000"/>
                    <a:lumOff val="25000"/>
                  </a:schemeClr>
                </a:solidFill>
              </a:rPr>
              <a:t>Dependent Care FSA </a:t>
            </a:r>
            <a:r>
              <a:rPr lang="en-US" sz="2600" dirty="0" smtClean="0">
                <a:solidFill>
                  <a:schemeClr val="tx1">
                    <a:lumMod val="75000"/>
                    <a:lumOff val="25000"/>
                  </a:schemeClr>
                </a:solidFill>
              </a:rPr>
              <a:t>funds are </a:t>
            </a:r>
            <a:r>
              <a:rPr lang="en-US" sz="2600" dirty="0">
                <a:solidFill>
                  <a:schemeClr val="tx1">
                    <a:lumMod val="75000"/>
                    <a:lumOff val="25000"/>
                  </a:schemeClr>
                </a:solidFill>
              </a:rPr>
              <a:t>available upon deposit</a:t>
            </a:r>
          </a:p>
          <a:p>
            <a:pPr marL="1200150" lvl="1" indent="-457200"/>
            <a:r>
              <a:rPr lang="en-US" sz="2600" dirty="0">
                <a:solidFill>
                  <a:schemeClr val="tx1">
                    <a:lumMod val="75000"/>
                    <a:lumOff val="25000"/>
                  </a:schemeClr>
                </a:solidFill>
              </a:rPr>
              <a:t>Card is reloadable each year </a:t>
            </a:r>
            <a:r>
              <a:rPr lang="en-US" sz="2600" dirty="0" smtClean="0">
                <a:solidFill>
                  <a:schemeClr val="tx1">
                    <a:lumMod val="75000"/>
                    <a:lumOff val="25000"/>
                  </a:schemeClr>
                </a:solidFill>
              </a:rPr>
              <a:t>as long as the employee reenrolls</a:t>
            </a:r>
          </a:p>
          <a:p>
            <a:pPr marL="1200150" lvl="1" indent="-457200"/>
            <a:r>
              <a:rPr lang="en-US" sz="2600" dirty="0" smtClean="0">
                <a:solidFill>
                  <a:schemeClr val="tx1">
                    <a:lumMod val="75000"/>
                    <a:lumOff val="25000"/>
                  </a:schemeClr>
                </a:solidFill>
              </a:rPr>
              <a:t>Card is replaced </a:t>
            </a:r>
            <a:r>
              <a:rPr lang="en-US" sz="2600" dirty="0">
                <a:solidFill>
                  <a:schemeClr val="tx1">
                    <a:lumMod val="75000"/>
                    <a:lumOff val="25000"/>
                  </a:schemeClr>
                </a:solidFill>
              </a:rPr>
              <a:t>before expiration date</a:t>
            </a:r>
          </a:p>
          <a:p>
            <a:endParaRPr lang="en-US" dirty="0"/>
          </a:p>
        </p:txBody>
      </p:sp>
      <p:sp>
        <p:nvSpPr>
          <p:cNvPr id="5" name="Rectangle 4"/>
          <p:cNvSpPr/>
          <p:nvPr/>
        </p:nvSpPr>
        <p:spPr>
          <a:xfrm>
            <a:off x="228600" y="4724400"/>
            <a:ext cx="5410200" cy="1754326"/>
          </a:xfrm>
          <a:prstGeom prst="rect">
            <a:avLst/>
          </a:prstGeom>
        </p:spPr>
        <p:txBody>
          <a:bodyPr wrap="square">
            <a:spAutoFit/>
          </a:bodyPr>
          <a:lstStyle/>
          <a:p>
            <a:r>
              <a:rPr lang="en-US" b="1" dirty="0" smtClean="0">
                <a:solidFill>
                  <a:prstClr val="black">
                    <a:lumMod val="75000"/>
                    <a:lumOff val="25000"/>
                  </a:prstClr>
                </a:solidFill>
              </a:rPr>
              <a:t>Discovery Benefits </a:t>
            </a:r>
          </a:p>
          <a:p>
            <a:r>
              <a:rPr lang="en-US" b="1" dirty="0" smtClean="0">
                <a:solidFill>
                  <a:prstClr val="black">
                    <a:lumMod val="75000"/>
                    <a:lumOff val="25000"/>
                  </a:prstClr>
                </a:solidFill>
              </a:rPr>
              <a:t>Contact Information:</a:t>
            </a:r>
          </a:p>
          <a:p>
            <a:pPr marL="742950" lvl="1" indent="-285750">
              <a:buFont typeface="Courier New" panose="02070309020205020404" pitchFamily="49" charset="0"/>
              <a:buChar char="o"/>
            </a:pPr>
            <a:r>
              <a:rPr lang="en-US" b="1" dirty="0" smtClean="0">
                <a:solidFill>
                  <a:prstClr val="black">
                    <a:lumMod val="75000"/>
                    <a:lumOff val="25000"/>
                  </a:prstClr>
                </a:solidFill>
              </a:rPr>
              <a:t>Phone</a:t>
            </a:r>
            <a:r>
              <a:rPr lang="en-US" b="1" dirty="0">
                <a:solidFill>
                  <a:prstClr val="black">
                    <a:lumMod val="75000"/>
                    <a:lumOff val="25000"/>
                  </a:prstClr>
                </a:solidFill>
              </a:rPr>
              <a:t>: </a:t>
            </a:r>
            <a:r>
              <a:rPr lang="en-US" dirty="0">
                <a:solidFill>
                  <a:prstClr val="black">
                    <a:lumMod val="75000"/>
                    <a:lumOff val="25000"/>
                  </a:prstClr>
                </a:solidFill>
              </a:rPr>
              <a:t>1-866-451-3399</a:t>
            </a:r>
          </a:p>
          <a:p>
            <a:pPr marL="742950" lvl="1" indent="-285750">
              <a:buFont typeface="Courier New" panose="02070309020205020404" pitchFamily="49" charset="0"/>
              <a:buChar char="o"/>
            </a:pPr>
            <a:r>
              <a:rPr lang="en-US" b="1" dirty="0">
                <a:solidFill>
                  <a:prstClr val="black">
                    <a:lumMod val="75000"/>
                    <a:lumOff val="25000"/>
                  </a:prstClr>
                </a:solidFill>
              </a:rPr>
              <a:t>Email: </a:t>
            </a:r>
            <a:r>
              <a:rPr lang="en-US" dirty="0">
                <a:solidFill>
                  <a:prstClr val="black">
                    <a:lumMod val="75000"/>
                    <a:lumOff val="25000"/>
                  </a:prstClr>
                </a:solidFill>
              </a:rPr>
              <a:t>customerservice@discoverybenefits.com</a:t>
            </a:r>
          </a:p>
          <a:p>
            <a:pPr marL="742950" lvl="1" indent="-285750">
              <a:buFont typeface="Courier New" panose="02070309020205020404" pitchFamily="49" charset="0"/>
              <a:buChar char="o"/>
            </a:pPr>
            <a:r>
              <a:rPr lang="en-US" b="1" dirty="0">
                <a:solidFill>
                  <a:prstClr val="black">
                    <a:lumMod val="75000"/>
                    <a:lumOff val="25000"/>
                  </a:prstClr>
                </a:solidFill>
              </a:rPr>
              <a:t>Website: </a:t>
            </a:r>
            <a:r>
              <a:rPr lang="en-US" dirty="0">
                <a:solidFill>
                  <a:prstClr val="black">
                    <a:lumMod val="75000"/>
                    <a:lumOff val="25000"/>
                  </a:prstClr>
                </a:solidFill>
              </a:rPr>
              <a:t>www.DiscoveryBenefits.com</a:t>
            </a:r>
          </a:p>
          <a:p>
            <a:pPr marL="742950" lvl="1" indent="-285750">
              <a:buFont typeface="Courier New" panose="02070309020205020404" pitchFamily="49" charset="0"/>
              <a:buChar char="o"/>
            </a:pPr>
            <a:r>
              <a:rPr lang="en-US" b="1" dirty="0" smtClean="0">
                <a:solidFill>
                  <a:prstClr val="black">
                    <a:lumMod val="75000"/>
                    <a:lumOff val="25000"/>
                  </a:prstClr>
                </a:solidFill>
              </a:rPr>
              <a:t>Fax:</a:t>
            </a:r>
            <a:r>
              <a:rPr lang="en-US" dirty="0" smtClean="0">
                <a:solidFill>
                  <a:prstClr val="black">
                    <a:lumMod val="75000"/>
                    <a:lumOff val="25000"/>
                  </a:prstClr>
                </a:solidFill>
              </a:rPr>
              <a:t>1-866-451-3245</a:t>
            </a:r>
            <a:endParaRPr lang="en-US" dirty="0">
              <a:solidFill>
                <a:prstClr val="black">
                  <a:lumMod val="75000"/>
                  <a:lumOff val="2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76183">
            <a:off x="457199" y="2073702"/>
            <a:ext cx="3520019" cy="2819400"/>
          </a:xfrm>
          <a:prstGeom prst="rect">
            <a:avLst/>
          </a:prstGeom>
        </p:spPr>
      </p:pic>
      <p:pic>
        <p:nvPicPr>
          <p:cNvPr id="7" name="Picture 6"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2" name="Title 1"/>
          <p:cNvSpPr>
            <a:spLocks noGrp="1"/>
          </p:cNvSpPr>
          <p:nvPr>
            <p:ph type="title"/>
          </p:nvPr>
        </p:nvSpPr>
        <p:spPr>
          <a:xfrm>
            <a:off x="228600" y="723320"/>
            <a:ext cx="7886700" cy="779462"/>
          </a:xfrm>
        </p:spPr>
        <p:txBody>
          <a:bodyPr>
            <a:normAutofit/>
          </a:bodyPr>
          <a:lstStyle/>
          <a:p>
            <a:r>
              <a:rPr lang="en-US" sz="4400" dirty="0" smtClean="0">
                <a:solidFill>
                  <a:schemeClr val="bg1"/>
                </a:solidFill>
                <a:latin typeface="BentonSans-Bold"/>
              </a:rPr>
              <a:t>Discovery Benefits</a:t>
            </a:r>
            <a:endParaRPr lang="en-US" sz="4400" dirty="0">
              <a:solidFill>
                <a:schemeClr val="bg1"/>
              </a:solidFill>
              <a:latin typeface="BentonSans-Bold"/>
            </a:endParaRPr>
          </a:p>
        </p:txBody>
      </p:sp>
      <p:sp>
        <p:nvSpPr>
          <p:cNvPr id="4" name="Rectangle 3"/>
          <p:cNvSpPr/>
          <p:nvPr/>
        </p:nvSpPr>
        <p:spPr>
          <a:xfrm>
            <a:off x="180561" y="1727422"/>
            <a:ext cx="3832909" cy="461665"/>
          </a:xfrm>
          <a:prstGeom prst="rect">
            <a:avLst/>
          </a:prstGeom>
        </p:spPr>
        <p:txBody>
          <a:bodyPr wrap="none">
            <a:spAutoFit/>
          </a:bodyPr>
          <a:lstStyle/>
          <a:p>
            <a:r>
              <a:rPr lang="en-US" sz="2400" b="1" dirty="0">
                <a:solidFill>
                  <a:srgbClr val="094F8A"/>
                </a:solidFill>
                <a:latin typeface="BentonSans-Bold"/>
              </a:rPr>
              <a:t>VISA Benefits Debit Card</a:t>
            </a:r>
            <a:endParaRPr lang="en-US" sz="2400" b="1" dirty="0">
              <a:solidFill>
                <a:prstClr val="black"/>
              </a:solidFill>
            </a:endParaRPr>
          </a:p>
        </p:txBody>
      </p:sp>
    </p:spTree>
    <p:extLst>
      <p:ext uri="{BB962C8B-B14F-4D97-AF65-F5344CB8AC3E}">
        <p14:creationId xmlns:p14="http://schemas.microsoft.com/office/powerpoint/2010/main" val="2466501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8" name="Picture 7"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45323"/>
            <a:ext cx="9144000" cy="1569323"/>
          </a:xfrm>
          <a:prstGeom prst="rect">
            <a:avLst/>
          </a:prstGeom>
        </p:spPr>
      </p:pic>
      <p:sp>
        <p:nvSpPr>
          <p:cNvPr id="2" name="Title 1"/>
          <p:cNvSpPr>
            <a:spLocks noGrp="1"/>
          </p:cNvSpPr>
          <p:nvPr>
            <p:ph type="title"/>
          </p:nvPr>
        </p:nvSpPr>
        <p:spPr>
          <a:xfrm>
            <a:off x="457200" y="609600"/>
            <a:ext cx="8229600" cy="762000"/>
          </a:xfrm>
        </p:spPr>
        <p:txBody>
          <a:bodyPr/>
          <a:lstStyle/>
          <a:p>
            <a:r>
              <a:rPr lang="en-US" dirty="0" smtClean="0">
                <a:solidFill>
                  <a:schemeClr val="bg1"/>
                </a:solidFill>
                <a:latin typeface="BentonSans-Bold"/>
                <a:cs typeface="BentonSans-Bold"/>
              </a:rPr>
              <a:t>Life Insurance - Prudential</a:t>
            </a:r>
            <a:endParaRPr lang="en-US" dirty="0">
              <a:solidFill>
                <a:schemeClr val="bg1"/>
              </a:solidFill>
              <a:latin typeface="BentonSans-Bold"/>
              <a:cs typeface="BentonSans-Bold"/>
            </a:endParaRPr>
          </a:p>
        </p:txBody>
      </p:sp>
      <p:sp>
        <p:nvSpPr>
          <p:cNvPr id="3" name="Content Placeholder 2"/>
          <p:cNvSpPr>
            <a:spLocks noGrp="1"/>
          </p:cNvSpPr>
          <p:nvPr>
            <p:ph idx="1"/>
          </p:nvPr>
        </p:nvSpPr>
        <p:spPr>
          <a:xfrm>
            <a:off x="381000" y="1828800"/>
            <a:ext cx="8229600" cy="1066800"/>
          </a:xfrm>
        </p:spPr>
        <p:txBody>
          <a:bodyPr/>
          <a:lstStyle/>
          <a:p>
            <a:r>
              <a:rPr lang="en-US" sz="1800" dirty="0" smtClean="0">
                <a:solidFill>
                  <a:schemeClr val="tx1">
                    <a:lumMod val="75000"/>
                    <a:lumOff val="25000"/>
                  </a:schemeClr>
                </a:solidFill>
                <a:latin typeface="BentonSans-Book"/>
                <a:cs typeface="BentonSans-Book"/>
              </a:rPr>
              <a:t>OGB offers two fully-insured life insurance plans for employees and retirees through Prudential.  Details about the </a:t>
            </a:r>
            <a:r>
              <a:rPr lang="en-US" sz="1800" b="1" dirty="0" smtClean="0">
                <a:solidFill>
                  <a:schemeClr val="tx1">
                    <a:lumMod val="75000"/>
                    <a:lumOff val="25000"/>
                  </a:schemeClr>
                </a:solidFill>
                <a:latin typeface="BentonSans-Book"/>
                <a:cs typeface="BentonSans-Book"/>
              </a:rPr>
              <a:t>Basic Life </a:t>
            </a:r>
            <a:r>
              <a:rPr lang="en-US" sz="1800" dirty="0" smtClean="0">
                <a:solidFill>
                  <a:schemeClr val="tx1">
                    <a:lumMod val="75000"/>
                    <a:lumOff val="25000"/>
                  </a:schemeClr>
                </a:solidFill>
                <a:latin typeface="BentonSans-Book"/>
                <a:cs typeface="BentonSans-Book"/>
              </a:rPr>
              <a:t>plan and the corresponding amounts of dependent insurance offered under the plan are noted below.*</a:t>
            </a:r>
          </a:p>
          <a:p>
            <a:endParaRPr lang="en-US" dirty="0"/>
          </a:p>
        </p:txBody>
      </p:sp>
      <p:graphicFrame>
        <p:nvGraphicFramePr>
          <p:cNvPr id="4" name="Table 3"/>
          <p:cNvGraphicFramePr>
            <a:graphicFrameLocks noGrp="1"/>
          </p:cNvGraphicFramePr>
          <p:nvPr/>
        </p:nvGraphicFramePr>
        <p:xfrm>
          <a:off x="533400" y="3162300"/>
          <a:ext cx="8001000" cy="2400300"/>
        </p:xfrm>
        <a:graphic>
          <a:graphicData uri="http://schemas.openxmlformats.org/drawingml/2006/table">
            <a:tbl>
              <a:tblPr firstRow="1" bandRow="1">
                <a:tableStyleId>{5C22544A-7EE6-4342-B048-85BDC9FD1C3A}</a:tableStyleId>
              </a:tblPr>
              <a:tblGrid>
                <a:gridCol w="1629833">
                  <a:extLst>
                    <a:ext uri="{9D8B030D-6E8A-4147-A177-3AD203B41FA5}">
                      <a16:colId xmlns:a16="http://schemas.microsoft.com/office/drawing/2014/main" val="20000"/>
                    </a:ext>
                  </a:extLst>
                </a:gridCol>
                <a:gridCol w="2370667">
                  <a:extLst>
                    <a:ext uri="{9D8B030D-6E8A-4147-A177-3AD203B41FA5}">
                      <a16:colId xmlns:a16="http://schemas.microsoft.com/office/drawing/2014/main" val="20001"/>
                    </a:ext>
                  </a:extLst>
                </a:gridCol>
                <a:gridCol w="1629833">
                  <a:extLst>
                    <a:ext uri="{9D8B030D-6E8A-4147-A177-3AD203B41FA5}">
                      <a16:colId xmlns:a16="http://schemas.microsoft.com/office/drawing/2014/main" val="20002"/>
                    </a:ext>
                  </a:extLst>
                </a:gridCol>
                <a:gridCol w="2370667">
                  <a:extLst>
                    <a:ext uri="{9D8B030D-6E8A-4147-A177-3AD203B41FA5}">
                      <a16:colId xmlns:a16="http://schemas.microsoft.com/office/drawing/2014/main" val="20003"/>
                    </a:ext>
                  </a:extLst>
                </a:gridCol>
              </a:tblGrid>
              <a:tr h="355600">
                <a:tc gridSpan="4">
                  <a:txBody>
                    <a:bodyPr/>
                    <a:lstStyle/>
                    <a:p>
                      <a:r>
                        <a:rPr lang="en-US" sz="1700" b="0" i="0" dirty="0" smtClean="0">
                          <a:latin typeface="BentonSans-Medium"/>
                          <a:cs typeface="BentonSans-Medium"/>
                        </a:rPr>
                        <a:t>Basic Life</a:t>
                      </a:r>
                      <a:endParaRPr lang="en-US" sz="1700" b="0" i="0" dirty="0">
                        <a:latin typeface="BentonSans-Medium"/>
                        <a:cs typeface="BentonSans-Medium"/>
                      </a:endParaRPr>
                    </a:p>
                  </a:txBody>
                  <a:tcPr marL="88900" marR="88900" marT="44450" marB="44450"/>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55600">
                <a:tc>
                  <a:txBody>
                    <a:bodyPr/>
                    <a:lstStyle/>
                    <a:p>
                      <a:r>
                        <a:rPr lang="en-US" sz="1600" b="0" i="0" dirty="0" smtClean="0">
                          <a:latin typeface="BentonSans-Medium"/>
                          <a:cs typeface="BentonSans-Medium"/>
                        </a:rPr>
                        <a:t>OPTION 1</a:t>
                      </a:r>
                      <a:endParaRPr lang="en-US" sz="1600" b="0" i="0" dirty="0">
                        <a:latin typeface="BentonSans-Medium"/>
                        <a:cs typeface="BentonSans-Medium"/>
                      </a:endParaRPr>
                    </a:p>
                  </a:txBody>
                  <a:tcPr marL="88900" marR="88900" marT="44450" marB="44450"/>
                </a:tc>
                <a:tc>
                  <a:txBody>
                    <a:bodyPr/>
                    <a:lstStyle/>
                    <a:p>
                      <a:endParaRPr lang="en-US" sz="1600" b="0" i="0" dirty="0">
                        <a:latin typeface="BentonSans-Book"/>
                        <a:cs typeface="BentonSans-Book"/>
                      </a:endParaRPr>
                    </a:p>
                  </a:txBody>
                  <a:tcPr marL="88900" marR="88900" marT="44450" marB="44450"/>
                </a:tc>
                <a:tc>
                  <a:txBody>
                    <a:bodyPr/>
                    <a:lstStyle/>
                    <a:p>
                      <a:r>
                        <a:rPr lang="en-US" sz="1600" b="0" i="0" dirty="0" smtClean="0">
                          <a:latin typeface="BentonSans-Medium"/>
                          <a:cs typeface="BentonSans-Medium"/>
                        </a:rPr>
                        <a:t>OPTION</a:t>
                      </a:r>
                      <a:r>
                        <a:rPr lang="en-US" sz="1600" b="0" i="0" baseline="0" dirty="0" smtClean="0">
                          <a:latin typeface="BentonSans-Medium"/>
                          <a:cs typeface="BentonSans-Medium"/>
                        </a:rPr>
                        <a:t> 2</a:t>
                      </a:r>
                      <a:endParaRPr lang="en-US" sz="1600" b="0" i="0" dirty="0">
                        <a:latin typeface="BentonSans-Medium"/>
                        <a:cs typeface="BentonSans-Medium"/>
                      </a:endParaRPr>
                    </a:p>
                  </a:txBody>
                  <a:tcPr marL="88900" marR="88900" marT="44450" marB="44450"/>
                </a:tc>
                <a:tc>
                  <a:txBody>
                    <a:bodyPr/>
                    <a:lstStyle/>
                    <a:p>
                      <a:endParaRPr lang="en-US" sz="1600" b="0" i="0" dirty="0">
                        <a:latin typeface="BentonSans-Book"/>
                        <a:cs typeface="BentonSans-Book"/>
                      </a:endParaRPr>
                    </a:p>
                  </a:txBody>
                  <a:tcPr marL="88900" marR="88900" marT="44450" marB="44450"/>
                </a:tc>
                <a:extLst>
                  <a:ext uri="{0D108BD9-81ED-4DB2-BD59-A6C34878D82A}">
                    <a16:rowId xmlns:a16="http://schemas.microsoft.com/office/drawing/2014/main" val="10001"/>
                  </a:ext>
                </a:extLst>
              </a:tr>
              <a:tr h="355600">
                <a:tc>
                  <a:txBody>
                    <a:bodyPr/>
                    <a:lstStyle/>
                    <a:p>
                      <a:r>
                        <a:rPr lang="en-US" sz="1600" b="0" i="0" dirty="0" smtClean="0">
                          <a:latin typeface="BentonSans-Medium"/>
                          <a:cs typeface="BentonSans-Medium"/>
                        </a:rPr>
                        <a:t>Employee</a:t>
                      </a:r>
                      <a:endParaRPr lang="en-US" sz="1600" b="0" i="0" dirty="0">
                        <a:latin typeface="BentonSans-Medium"/>
                        <a:cs typeface="BentonSans-Medium"/>
                      </a:endParaRPr>
                    </a:p>
                  </a:txBody>
                  <a:tcPr marL="88900" marR="88900" marT="44450" marB="44450"/>
                </a:tc>
                <a:tc>
                  <a:txBody>
                    <a:bodyPr/>
                    <a:lstStyle/>
                    <a:p>
                      <a:r>
                        <a:rPr lang="en-US" sz="1600" b="0" i="0" dirty="0" smtClean="0">
                          <a:latin typeface="BentonSans-Book"/>
                          <a:cs typeface="BentonSans-Book"/>
                        </a:rPr>
                        <a:t>$5,000</a:t>
                      </a:r>
                      <a:endParaRPr lang="en-US" sz="1600" b="0" i="0" dirty="0">
                        <a:latin typeface="BentonSans-Book"/>
                        <a:cs typeface="BentonSans-Book"/>
                      </a:endParaRPr>
                    </a:p>
                  </a:txBody>
                  <a:tcPr marL="88900" marR="88900" marT="44450" marB="44450"/>
                </a:tc>
                <a:tc>
                  <a:txBody>
                    <a:bodyPr/>
                    <a:lstStyle/>
                    <a:p>
                      <a:r>
                        <a:rPr lang="en-US" sz="1600" b="0" i="0" dirty="0" smtClean="0">
                          <a:latin typeface="BentonSans-Medium"/>
                          <a:cs typeface="BentonSans-Medium"/>
                        </a:rPr>
                        <a:t>Employee</a:t>
                      </a:r>
                      <a:endParaRPr lang="en-US" sz="1600" b="0" i="0" dirty="0">
                        <a:latin typeface="BentonSans-Medium"/>
                        <a:cs typeface="BentonSans-Medium"/>
                      </a:endParaRPr>
                    </a:p>
                  </a:txBody>
                  <a:tcPr marL="88900" marR="88900" marT="44450" marB="44450"/>
                </a:tc>
                <a:tc>
                  <a:txBody>
                    <a:bodyPr/>
                    <a:lstStyle/>
                    <a:p>
                      <a:r>
                        <a:rPr lang="en-US" sz="1600" b="0" i="0" dirty="0" smtClean="0">
                          <a:latin typeface="BentonSans-Book"/>
                          <a:cs typeface="BentonSans-Book"/>
                        </a:rPr>
                        <a:t>$5,000</a:t>
                      </a:r>
                      <a:endParaRPr lang="en-US" sz="1600" b="0" i="0" dirty="0">
                        <a:latin typeface="BentonSans-Book"/>
                        <a:cs typeface="BentonSans-Book"/>
                      </a:endParaRPr>
                    </a:p>
                  </a:txBody>
                  <a:tcPr marL="88900" marR="88900" marT="44450" marB="44450"/>
                </a:tc>
                <a:extLst>
                  <a:ext uri="{0D108BD9-81ED-4DB2-BD59-A6C34878D82A}">
                    <a16:rowId xmlns:a16="http://schemas.microsoft.com/office/drawing/2014/main" val="10002"/>
                  </a:ext>
                </a:extLst>
              </a:tr>
              <a:tr h="355600">
                <a:tc>
                  <a:txBody>
                    <a:bodyPr/>
                    <a:lstStyle/>
                    <a:p>
                      <a:r>
                        <a:rPr lang="en-US" sz="1600" b="0" i="0" dirty="0" smtClean="0">
                          <a:latin typeface="BentonSans-Medium"/>
                          <a:cs typeface="BentonSans-Medium"/>
                        </a:rPr>
                        <a:t>Spouse</a:t>
                      </a:r>
                      <a:endParaRPr lang="en-US" sz="1600" b="0" i="0" dirty="0">
                        <a:latin typeface="BentonSans-Medium"/>
                        <a:cs typeface="BentonSans-Medium"/>
                      </a:endParaRPr>
                    </a:p>
                  </a:txBody>
                  <a:tcPr marL="88900" marR="88900" marT="44450" marB="44450"/>
                </a:tc>
                <a:tc>
                  <a:txBody>
                    <a:bodyPr/>
                    <a:lstStyle/>
                    <a:p>
                      <a:r>
                        <a:rPr lang="en-US" sz="1600" b="0" i="0" dirty="0" smtClean="0">
                          <a:latin typeface="BentonSans-Book"/>
                          <a:cs typeface="BentonSans-Book"/>
                        </a:rPr>
                        <a:t>$1,000</a:t>
                      </a:r>
                      <a:endParaRPr lang="en-US" sz="1600" b="0" i="0" dirty="0">
                        <a:latin typeface="BentonSans-Book"/>
                        <a:cs typeface="BentonSans-Book"/>
                      </a:endParaRPr>
                    </a:p>
                  </a:txBody>
                  <a:tcPr marL="88900" marR="88900" marT="44450" marB="44450"/>
                </a:tc>
                <a:tc>
                  <a:txBody>
                    <a:bodyPr/>
                    <a:lstStyle/>
                    <a:p>
                      <a:r>
                        <a:rPr lang="en-US" sz="1600" b="0" i="0" dirty="0" smtClean="0">
                          <a:latin typeface="BentonSans-Medium"/>
                          <a:cs typeface="BentonSans-Medium"/>
                        </a:rPr>
                        <a:t>Spouse</a:t>
                      </a:r>
                      <a:endParaRPr lang="en-US" sz="1600" b="0" i="0" dirty="0">
                        <a:latin typeface="BentonSans-Medium"/>
                        <a:cs typeface="BentonSans-Medium"/>
                      </a:endParaRPr>
                    </a:p>
                  </a:txBody>
                  <a:tcPr marL="88900" marR="88900" marT="44450" marB="44450"/>
                </a:tc>
                <a:tc>
                  <a:txBody>
                    <a:bodyPr/>
                    <a:lstStyle/>
                    <a:p>
                      <a:r>
                        <a:rPr lang="en-US" sz="1600" b="0" i="0" dirty="0" smtClean="0">
                          <a:latin typeface="BentonSans-Book"/>
                          <a:cs typeface="BentonSans-Book"/>
                        </a:rPr>
                        <a:t>$2,000</a:t>
                      </a:r>
                    </a:p>
                  </a:txBody>
                  <a:tcPr marL="88900" marR="88900" marT="44450" marB="44450"/>
                </a:tc>
                <a:extLst>
                  <a:ext uri="{0D108BD9-81ED-4DB2-BD59-A6C34878D82A}">
                    <a16:rowId xmlns:a16="http://schemas.microsoft.com/office/drawing/2014/main" val="10003"/>
                  </a:ext>
                </a:extLst>
              </a:tr>
              <a:tr h="355600">
                <a:tc>
                  <a:txBody>
                    <a:bodyPr/>
                    <a:lstStyle/>
                    <a:p>
                      <a:r>
                        <a:rPr lang="en-US" sz="1600" b="0" i="0" dirty="0" smtClean="0">
                          <a:latin typeface="BentonSans-Medium"/>
                          <a:cs typeface="BentonSans-Medium"/>
                        </a:rPr>
                        <a:t>Each Child</a:t>
                      </a:r>
                      <a:endParaRPr lang="en-US" sz="1600" b="0" i="0" dirty="0">
                        <a:latin typeface="BentonSans-Medium"/>
                        <a:cs typeface="BentonSans-Medium"/>
                      </a:endParaRPr>
                    </a:p>
                  </a:txBody>
                  <a:tcPr marL="88900" marR="88900" marT="44450" marB="44450"/>
                </a:tc>
                <a:tc>
                  <a:txBody>
                    <a:bodyPr/>
                    <a:lstStyle/>
                    <a:p>
                      <a:r>
                        <a:rPr lang="en-US" sz="1600" b="0" i="0" dirty="0" smtClean="0">
                          <a:latin typeface="BentonSans-Book"/>
                          <a:cs typeface="BentonSans-Book"/>
                        </a:rPr>
                        <a:t>$500</a:t>
                      </a:r>
                      <a:endParaRPr lang="en-US" sz="1600" b="0" i="0" dirty="0">
                        <a:latin typeface="BentonSans-Book"/>
                        <a:cs typeface="BentonSans-Book"/>
                      </a:endParaRPr>
                    </a:p>
                  </a:txBody>
                  <a:tcPr marL="88900" marR="88900" marT="44450" marB="44450"/>
                </a:tc>
                <a:tc>
                  <a:txBody>
                    <a:bodyPr/>
                    <a:lstStyle/>
                    <a:p>
                      <a:r>
                        <a:rPr lang="en-US" sz="1600" b="0" i="0" dirty="0" smtClean="0">
                          <a:latin typeface="BentonSans-Medium"/>
                          <a:cs typeface="BentonSans-Medium"/>
                        </a:rPr>
                        <a:t>Each Child</a:t>
                      </a:r>
                      <a:endParaRPr lang="en-US" sz="1600" b="0" i="0" dirty="0">
                        <a:latin typeface="BentonSans-Medium"/>
                        <a:cs typeface="BentonSans-Medium"/>
                      </a:endParaRPr>
                    </a:p>
                  </a:txBody>
                  <a:tcPr marL="88900" marR="88900" marT="44450" marB="44450"/>
                </a:tc>
                <a:tc>
                  <a:txBody>
                    <a:bodyPr/>
                    <a:lstStyle/>
                    <a:p>
                      <a:r>
                        <a:rPr lang="en-US" sz="1600" b="0" i="0" dirty="0" smtClean="0">
                          <a:latin typeface="BentonSans-Book"/>
                          <a:cs typeface="BentonSans-Book"/>
                        </a:rPr>
                        <a:t>$1,000</a:t>
                      </a:r>
                      <a:endParaRPr lang="en-US" sz="1600" b="0" i="0" dirty="0">
                        <a:latin typeface="BentonSans-Book"/>
                        <a:cs typeface="BentonSans-Book"/>
                      </a:endParaRPr>
                    </a:p>
                  </a:txBody>
                  <a:tcPr marL="88900" marR="88900" marT="44450" marB="44450"/>
                </a:tc>
                <a:extLst>
                  <a:ext uri="{0D108BD9-81ED-4DB2-BD59-A6C34878D82A}">
                    <a16:rowId xmlns:a16="http://schemas.microsoft.com/office/drawing/2014/main" val="10004"/>
                  </a:ext>
                </a:extLst>
              </a:tr>
              <a:tr h="622300">
                <a:tc>
                  <a:txBody>
                    <a:bodyPr/>
                    <a:lstStyle/>
                    <a:p>
                      <a:r>
                        <a:rPr lang="en-US" sz="1600" b="0" i="0" dirty="0" smtClean="0">
                          <a:latin typeface="BentonSans-Medium"/>
                          <a:cs typeface="BentonSans-Medium"/>
                        </a:rPr>
                        <a:t>Dependent Life</a:t>
                      </a:r>
                      <a:endParaRPr lang="en-US" sz="1600" b="0" i="0" dirty="0">
                        <a:latin typeface="BentonSans-Medium"/>
                        <a:cs typeface="BentonSans-Medium"/>
                      </a:endParaRPr>
                    </a:p>
                  </a:txBody>
                  <a:tcPr marL="88900" marR="88900" marT="44450" marB="44450"/>
                </a:tc>
                <a:tc>
                  <a:txBody>
                    <a:bodyPr/>
                    <a:lstStyle/>
                    <a:p>
                      <a:r>
                        <a:rPr lang="en-US" sz="1600" b="0" i="0" dirty="0" smtClean="0">
                          <a:latin typeface="BentonSans-Book"/>
                          <a:cs typeface="BentonSans-Book"/>
                        </a:rPr>
                        <a:t>Employee pays $0.98/month</a:t>
                      </a:r>
                      <a:endParaRPr lang="en-US" sz="1600" b="0" i="0" dirty="0">
                        <a:latin typeface="BentonSans-Book"/>
                        <a:cs typeface="BentonSans-Book"/>
                      </a:endParaRPr>
                    </a:p>
                  </a:txBody>
                  <a:tcPr marL="88900" marR="88900" marT="44450" marB="44450"/>
                </a:tc>
                <a:tc>
                  <a:txBody>
                    <a:bodyPr/>
                    <a:lstStyle/>
                    <a:p>
                      <a:r>
                        <a:rPr lang="en-US" sz="1600" b="0" i="0" dirty="0" smtClean="0">
                          <a:latin typeface="BentonSans-Medium"/>
                          <a:cs typeface="BentonSans-Medium"/>
                        </a:rPr>
                        <a:t>Dependent Life</a:t>
                      </a:r>
                      <a:endParaRPr lang="en-US" sz="1600" b="0" i="0" dirty="0">
                        <a:latin typeface="BentonSans-Medium"/>
                        <a:cs typeface="BentonSans-Medium"/>
                      </a:endParaRPr>
                    </a:p>
                  </a:txBody>
                  <a:tcPr marL="88900" marR="88900" marT="44450" marB="44450"/>
                </a:tc>
                <a:tc>
                  <a:txBody>
                    <a:bodyPr/>
                    <a:lstStyle/>
                    <a:p>
                      <a:r>
                        <a:rPr lang="en-US" sz="1600" b="0" i="0" dirty="0" smtClean="0">
                          <a:latin typeface="BentonSans-Book"/>
                          <a:cs typeface="BentonSans-Book"/>
                        </a:rPr>
                        <a:t>Employee pays</a:t>
                      </a:r>
                      <a:r>
                        <a:rPr lang="en-US" sz="1600" b="0" i="0" baseline="0" dirty="0" smtClean="0">
                          <a:latin typeface="BentonSans-Book"/>
                          <a:cs typeface="BentonSans-Book"/>
                        </a:rPr>
                        <a:t> $1.96/month</a:t>
                      </a:r>
                      <a:endParaRPr lang="en-US" sz="1600" b="0" i="0" dirty="0">
                        <a:latin typeface="BentonSans-Book"/>
                        <a:cs typeface="BentonSans-Book"/>
                      </a:endParaRPr>
                    </a:p>
                  </a:txBody>
                  <a:tcPr marL="88900" marR="88900" marT="44450" marB="44450"/>
                </a:tc>
                <a:extLst>
                  <a:ext uri="{0D108BD9-81ED-4DB2-BD59-A6C34878D82A}">
                    <a16:rowId xmlns:a16="http://schemas.microsoft.com/office/drawing/2014/main" val="10005"/>
                  </a:ext>
                </a:extLst>
              </a:tr>
            </a:tbl>
          </a:graphicData>
        </a:graphic>
      </p:graphicFrame>
      <p:sp>
        <p:nvSpPr>
          <p:cNvPr id="5" name="TextBox 4"/>
          <p:cNvSpPr txBox="1"/>
          <p:nvPr/>
        </p:nvSpPr>
        <p:spPr>
          <a:xfrm>
            <a:off x="457200" y="5638800"/>
            <a:ext cx="7848600" cy="307777"/>
          </a:xfrm>
          <a:prstGeom prst="rect">
            <a:avLst/>
          </a:prstGeom>
          <a:noFill/>
        </p:spPr>
        <p:txBody>
          <a:bodyPr wrap="square" rtlCol="0">
            <a:spAutoFit/>
          </a:bodyPr>
          <a:lstStyle/>
          <a:p>
            <a:r>
              <a:rPr lang="en-US" sz="1400" baseline="30000" dirty="0" smtClean="0">
                <a:solidFill>
                  <a:prstClr val="black">
                    <a:lumMod val="75000"/>
                    <a:lumOff val="25000"/>
                  </a:prstClr>
                </a:solidFill>
              </a:rPr>
              <a:t>*</a:t>
            </a:r>
            <a:r>
              <a:rPr lang="en-US" sz="1400" dirty="0" smtClean="0">
                <a:solidFill>
                  <a:prstClr val="black">
                    <a:lumMod val="75000"/>
                    <a:lumOff val="25000"/>
                  </a:prstClr>
                </a:solidFill>
              </a:rPr>
              <a:t>Amount based on employee’s annual salary</a:t>
            </a:r>
            <a:endParaRPr lang="en-US" sz="1400" dirty="0">
              <a:solidFill>
                <a:prstClr val="black">
                  <a:lumMod val="75000"/>
                  <a:lumOff val="25000"/>
                </a:prstClr>
              </a:solidFill>
            </a:endParaRPr>
          </a:p>
        </p:txBody>
      </p:sp>
    </p:spTree>
    <p:extLst>
      <p:ext uri="{BB962C8B-B14F-4D97-AF65-F5344CB8AC3E}">
        <p14:creationId xmlns:p14="http://schemas.microsoft.com/office/powerpoint/2010/main" val="430913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8" name="Picture 7"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0" y="0"/>
            <a:ext cx="9144000" cy="1569323"/>
          </a:xfrm>
          <a:prstGeom prst="rect">
            <a:avLst/>
          </a:prstGeom>
        </p:spPr>
      </p:pic>
      <p:sp>
        <p:nvSpPr>
          <p:cNvPr id="2" name="Title 1"/>
          <p:cNvSpPr>
            <a:spLocks noGrp="1"/>
          </p:cNvSpPr>
          <p:nvPr>
            <p:ph type="title"/>
          </p:nvPr>
        </p:nvSpPr>
        <p:spPr>
          <a:xfrm>
            <a:off x="457200" y="685800"/>
            <a:ext cx="8229600" cy="762000"/>
          </a:xfrm>
        </p:spPr>
        <p:txBody>
          <a:bodyPr/>
          <a:lstStyle/>
          <a:p>
            <a:r>
              <a:rPr lang="en-US" dirty="0" smtClean="0">
                <a:solidFill>
                  <a:srgbClr val="FFFFFF"/>
                </a:solidFill>
                <a:latin typeface="BentonSans-Bold"/>
                <a:cs typeface="BentonSans-Bold"/>
              </a:rPr>
              <a:t>Life Insurance - Prudential</a:t>
            </a:r>
            <a:endParaRPr lang="en-US" dirty="0">
              <a:solidFill>
                <a:srgbClr val="FFFFFF"/>
              </a:solidFill>
              <a:latin typeface="BentonSans-Bold"/>
              <a:cs typeface="BentonSans-Bold"/>
            </a:endParaRPr>
          </a:p>
        </p:txBody>
      </p:sp>
      <p:sp>
        <p:nvSpPr>
          <p:cNvPr id="3" name="Content Placeholder 2"/>
          <p:cNvSpPr>
            <a:spLocks noGrp="1"/>
          </p:cNvSpPr>
          <p:nvPr>
            <p:ph idx="1"/>
          </p:nvPr>
        </p:nvSpPr>
        <p:spPr>
          <a:xfrm>
            <a:off x="457200" y="1752600"/>
            <a:ext cx="8382000" cy="1066800"/>
          </a:xfrm>
        </p:spPr>
        <p:txBody>
          <a:bodyPr>
            <a:normAutofit/>
          </a:bodyPr>
          <a:lstStyle/>
          <a:p>
            <a:r>
              <a:rPr lang="en-US" sz="1800" dirty="0" smtClean="0">
                <a:solidFill>
                  <a:schemeClr val="tx1">
                    <a:lumMod val="75000"/>
                    <a:lumOff val="25000"/>
                  </a:schemeClr>
                </a:solidFill>
                <a:latin typeface="BentonSans-Book"/>
                <a:cs typeface="BentonSans-Book"/>
              </a:rPr>
              <a:t>Details about the </a:t>
            </a:r>
            <a:r>
              <a:rPr lang="en-US" sz="1800" b="1" dirty="0" smtClean="0">
                <a:solidFill>
                  <a:schemeClr val="tx1">
                    <a:lumMod val="75000"/>
                    <a:lumOff val="25000"/>
                  </a:schemeClr>
                </a:solidFill>
                <a:latin typeface="BentonSans-Book"/>
                <a:cs typeface="BentonSans-Book"/>
              </a:rPr>
              <a:t>Basic Plus Supplemental</a:t>
            </a:r>
            <a:r>
              <a:rPr lang="en-US" sz="1800" dirty="0" smtClean="0">
                <a:solidFill>
                  <a:schemeClr val="tx1">
                    <a:lumMod val="75000"/>
                    <a:lumOff val="25000"/>
                  </a:schemeClr>
                </a:solidFill>
                <a:latin typeface="BentonSans-Book"/>
                <a:cs typeface="BentonSans-Book"/>
              </a:rPr>
              <a:t> plan and the corresponding amounts of dependent insurance offered under the plan are noted below.</a:t>
            </a:r>
          </a:p>
          <a:p>
            <a:endParaRPr lang="en-US" dirty="0"/>
          </a:p>
        </p:txBody>
      </p:sp>
      <p:graphicFrame>
        <p:nvGraphicFramePr>
          <p:cNvPr id="5" name="Table 4"/>
          <p:cNvGraphicFramePr>
            <a:graphicFrameLocks noGrp="1"/>
          </p:cNvGraphicFramePr>
          <p:nvPr/>
        </p:nvGraphicFramePr>
        <p:xfrm>
          <a:off x="533400" y="2920999"/>
          <a:ext cx="8001000" cy="2641601"/>
        </p:xfrm>
        <a:graphic>
          <a:graphicData uri="http://schemas.openxmlformats.org/drawingml/2006/table">
            <a:tbl>
              <a:tblPr firstRow="1" bandRow="1">
                <a:tableStyleId>{5C22544A-7EE6-4342-B048-85BDC9FD1C3A}</a:tableStyleId>
              </a:tblPr>
              <a:tblGrid>
                <a:gridCol w="1629834">
                  <a:extLst>
                    <a:ext uri="{9D8B030D-6E8A-4147-A177-3AD203B41FA5}">
                      <a16:colId xmlns:a16="http://schemas.microsoft.com/office/drawing/2014/main" val="20000"/>
                    </a:ext>
                  </a:extLst>
                </a:gridCol>
                <a:gridCol w="2370666">
                  <a:extLst>
                    <a:ext uri="{9D8B030D-6E8A-4147-A177-3AD203B41FA5}">
                      <a16:colId xmlns:a16="http://schemas.microsoft.com/office/drawing/2014/main" val="20001"/>
                    </a:ext>
                  </a:extLst>
                </a:gridCol>
                <a:gridCol w="1629834">
                  <a:extLst>
                    <a:ext uri="{9D8B030D-6E8A-4147-A177-3AD203B41FA5}">
                      <a16:colId xmlns:a16="http://schemas.microsoft.com/office/drawing/2014/main" val="20002"/>
                    </a:ext>
                  </a:extLst>
                </a:gridCol>
                <a:gridCol w="2370666">
                  <a:extLst>
                    <a:ext uri="{9D8B030D-6E8A-4147-A177-3AD203B41FA5}">
                      <a16:colId xmlns:a16="http://schemas.microsoft.com/office/drawing/2014/main" val="20003"/>
                    </a:ext>
                  </a:extLst>
                </a:gridCol>
              </a:tblGrid>
              <a:tr h="358987">
                <a:tc gridSpan="4">
                  <a:txBody>
                    <a:bodyPr/>
                    <a:lstStyle/>
                    <a:p>
                      <a:r>
                        <a:rPr lang="en-US" sz="1600" b="0" i="0" dirty="0" smtClean="0">
                          <a:latin typeface="BentonSans-Medium"/>
                          <a:cs typeface="BentonSans-Medium"/>
                        </a:rPr>
                        <a:t>Basic Plus</a:t>
                      </a:r>
                      <a:r>
                        <a:rPr lang="en-US" sz="1600" b="0" i="0" baseline="0" dirty="0" smtClean="0">
                          <a:latin typeface="BentonSans-Medium"/>
                          <a:cs typeface="BentonSans-Medium"/>
                        </a:rPr>
                        <a:t> Supplemental</a:t>
                      </a:r>
                      <a:endParaRPr lang="en-US" sz="1600" b="0" i="0" dirty="0">
                        <a:latin typeface="BentonSans-Medium"/>
                        <a:cs typeface="BentonSans-Medium"/>
                      </a:endParaRPr>
                    </a:p>
                  </a:txBody>
                  <a:tcPr marL="89747" marR="89747" marT="44873" marB="44873"/>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58987">
                <a:tc>
                  <a:txBody>
                    <a:bodyPr/>
                    <a:lstStyle/>
                    <a:p>
                      <a:r>
                        <a:rPr lang="en-US" sz="1600" b="0" i="0" dirty="0" smtClean="0">
                          <a:latin typeface="BentonSans-Medium"/>
                          <a:cs typeface="BentonSans-Medium"/>
                        </a:rPr>
                        <a:t>OPTION 1</a:t>
                      </a:r>
                      <a:endParaRPr lang="en-US" sz="1600" b="0" i="0" dirty="0">
                        <a:latin typeface="BentonSans-Medium"/>
                        <a:cs typeface="BentonSans-Medium"/>
                      </a:endParaRPr>
                    </a:p>
                  </a:txBody>
                  <a:tcPr marL="89747" marR="89747" marT="44873" marB="44873"/>
                </a:tc>
                <a:tc>
                  <a:txBody>
                    <a:bodyPr/>
                    <a:lstStyle/>
                    <a:p>
                      <a:endParaRPr lang="en-US" sz="1600" b="0" i="0" dirty="0">
                        <a:latin typeface="BentonSans-Book"/>
                        <a:cs typeface="BentonSans-Book"/>
                      </a:endParaRPr>
                    </a:p>
                  </a:txBody>
                  <a:tcPr marL="89747" marR="89747" marT="44873" marB="44873"/>
                </a:tc>
                <a:tc>
                  <a:txBody>
                    <a:bodyPr/>
                    <a:lstStyle/>
                    <a:p>
                      <a:r>
                        <a:rPr lang="en-US" sz="1600" b="0" i="0" dirty="0" smtClean="0">
                          <a:latin typeface="BentonSans-Medium"/>
                          <a:cs typeface="BentonSans-Medium"/>
                        </a:rPr>
                        <a:t>OPTION</a:t>
                      </a:r>
                      <a:r>
                        <a:rPr lang="en-US" sz="1600" b="0" i="0" baseline="0" dirty="0" smtClean="0">
                          <a:latin typeface="BentonSans-Medium"/>
                          <a:cs typeface="BentonSans-Medium"/>
                        </a:rPr>
                        <a:t> 2</a:t>
                      </a:r>
                      <a:endParaRPr lang="en-US" sz="1600" b="0" i="0" dirty="0">
                        <a:latin typeface="BentonSans-Medium"/>
                        <a:cs typeface="BentonSans-Medium"/>
                      </a:endParaRPr>
                    </a:p>
                  </a:txBody>
                  <a:tcPr marL="89747" marR="89747" marT="44873" marB="44873"/>
                </a:tc>
                <a:tc>
                  <a:txBody>
                    <a:bodyPr/>
                    <a:lstStyle/>
                    <a:p>
                      <a:endParaRPr lang="en-US" sz="1600" b="0" i="0" dirty="0">
                        <a:latin typeface="BentonSans-Book"/>
                        <a:cs typeface="BentonSans-Book"/>
                      </a:endParaRPr>
                    </a:p>
                  </a:txBody>
                  <a:tcPr marL="89747" marR="89747" marT="44873" marB="44873"/>
                </a:tc>
                <a:extLst>
                  <a:ext uri="{0D108BD9-81ED-4DB2-BD59-A6C34878D82A}">
                    <a16:rowId xmlns:a16="http://schemas.microsoft.com/office/drawing/2014/main" val="10001"/>
                  </a:ext>
                </a:extLst>
              </a:tr>
              <a:tr h="358987">
                <a:tc>
                  <a:txBody>
                    <a:bodyPr/>
                    <a:lstStyle/>
                    <a:p>
                      <a:r>
                        <a:rPr lang="en-US" sz="1600" b="0" i="0" dirty="0" smtClean="0">
                          <a:latin typeface="BentonSans-Medium"/>
                          <a:cs typeface="BentonSans-Medium"/>
                        </a:rPr>
                        <a:t>Employee</a:t>
                      </a:r>
                      <a:endParaRPr lang="en-US" sz="1600" b="0" i="0" dirty="0">
                        <a:latin typeface="BentonSans-Medium"/>
                        <a:cs typeface="BentonSans-Medium"/>
                      </a:endParaRPr>
                    </a:p>
                  </a:txBody>
                  <a:tcPr marL="89747" marR="89747" marT="44873" marB="44873"/>
                </a:tc>
                <a:tc>
                  <a:txBody>
                    <a:bodyPr/>
                    <a:lstStyle/>
                    <a:p>
                      <a:r>
                        <a:rPr lang="en-US" sz="1600" b="0" i="0" dirty="0" smtClean="0">
                          <a:latin typeface="BentonSans-Book"/>
                          <a:cs typeface="BentonSans-Book"/>
                        </a:rPr>
                        <a:t>Schedule to max of $50,000**</a:t>
                      </a:r>
                      <a:endParaRPr lang="en-US" sz="1600" b="0" i="0" dirty="0">
                        <a:latin typeface="BentonSans-Book"/>
                        <a:cs typeface="BentonSans-Book"/>
                      </a:endParaRPr>
                    </a:p>
                  </a:txBody>
                  <a:tcPr marL="89747" marR="89747" marT="44873" marB="44873"/>
                </a:tc>
                <a:tc>
                  <a:txBody>
                    <a:bodyPr/>
                    <a:lstStyle/>
                    <a:p>
                      <a:r>
                        <a:rPr lang="en-US" sz="1600" b="0" i="0" dirty="0" smtClean="0">
                          <a:latin typeface="BentonSans-Medium"/>
                          <a:cs typeface="BentonSans-Medium"/>
                        </a:rPr>
                        <a:t>Employee</a:t>
                      </a:r>
                      <a:endParaRPr lang="en-US" sz="1600" b="0" i="0" dirty="0">
                        <a:latin typeface="BentonSans-Medium"/>
                        <a:cs typeface="BentonSans-Medium"/>
                      </a:endParaRPr>
                    </a:p>
                  </a:txBody>
                  <a:tcPr marL="89747" marR="89747" marT="44873" marB="44873"/>
                </a:tc>
                <a:tc>
                  <a:txBody>
                    <a:bodyPr/>
                    <a:lstStyle/>
                    <a:p>
                      <a:r>
                        <a:rPr lang="en-US" sz="1600" b="0" i="0" dirty="0" smtClean="0">
                          <a:latin typeface="BentonSans-Book"/>
                          <a:cs typeface="BentonSans-Book"/>
                        </a:rPr>
                        <a:t>Schedule to max of $50,000**</a:t>
                      </a:r>
                      <a:endParaRPr lang="en-US" sz="1600" b="0" i="0" dirty="0">
                        <a:latin typeface="BentonSans-Book"/>
                        <a:cs typeface="BentonSans-Book"/>
                      </a:endParaRPr>
                    </a:p>
                  </a:txBody>
                  <a:tcPr marL="89747" marR="89747" marT="44873" marB="44873"/>
                </a:tc>
                <a:extLst>
                  <a:ext uri="{0D108BD9-81ED-4DB2-BD59-A6C34878D82A}">
                    <a16:rowId xmlns:a16="http://schemas.microsoft.com/office/drawing/2014/main" val="10002"/>
                  </a:ext>
                </a:extLst>
              </a:tr>
              <a:tr h="358987">
                <a:tc>
                  <a:txBody>
                    <a:bodyPr/>
                    <a:lstStyle/>
                    <a:p>
                      <a:r>
                        <a:rPr lang="en-US" sz="1600" b="0" i="0" dirty="0" smtClean="0">
                          <a:latin typeface="BentonSans-Medium"/>
                          <a:cs typeface="BentonSans-Medium"/>
                        </a:rPr>
                        <a:t>Spouse</a:t>
                      </a:r>
                      <a:endParaRPr lang="en-US" sz="1600" b="0" i="0" dirty="0">
                        <a:latin typeface="BentonSans-Medium"/>
                        <a:cs typeface="BentonSans-Medium"/>
                      </a:endParaRPr>
                    </a:p>
                  </a:txBody>
                  <a:tcPr marL="89747" marR="89747" marT="44873" marB="44873"/>
                </a:tc>
                <a:tc>
                  <a:txBody>
                    <a:bodyPr/>
                    <a:lstStyle/>
                    <a:p>
                      <a:r>
                        <a:rPr lang="en-US" sz="1600" b="0" i="0" dirty="0" smtClean="0">
                          <a:latin typeface="BentonSans-Book"/>
                          <a:cs typeface="BentonSans-Book"/>
                        </a:rPr>
                        <a:t>$2,000</a:t>
                      </a:r>
                      <a:endParaRPr lang="en-US" sz="1600" b="0" i="0" dirty="0">
                        <a:latin typeface="BentonSans-Book"/>
                        <a:cs typeface="BentonSans-Book"/>
                      </a:endParaRPr>
                    </a:p>
                  </a:txBody>
                  <a:tcPr marL="89747" marR="89747" marT="44873" marB="44873"/>
                </a:tc>
                <a:tc>
                  <a:txBody>
                    <a:bodyPr/>
                    <a:lstStyle/>
                    <a:p>
                      <a:r>
                        <a:rPr lang="en-US" sz="1600" b="0" i="0" dirty="0" smtClean="0">
                          <a:latin typeface="BentonSans-Medium"/>
                          <a:cs typeface="BentonSans-Medium"/>
                        </a:rPr>
                        <a:t>Spouse</a:t>
                      </a:r>
                      <a:endParaRPr lang="en-US" sz="1600" b="0" i="0" dirty="0">
                        <a:latin typeface="BentonSans-Medium"/>
                        <a:cs typeface="BentonSans-Medium"/>
                      </a:endParaRPr>
                    </a:p>
                  </a:txBody>
                  <a:tcPr marL="89747" marR="89747" marT="44873" marB="44873"/>
                </a:tc>
                <a:tc>
                  <a:txBody>
                    <a:bodyPr/>
                    <a:lstStyle/>
                    <a:p>
                      <a:r>
                        <a:rPr lang="en-US" sz="1600" b="0" i="0" dirty="0" smtClean="0">
                          <a:latin typeface="BentonSans-Book"/>
                          <a:cs typeface="BentonSans-Book"/>
                        </a:rPr>
                        <a:t>$4,000</a:t>
                      </a:r>
                    </a:p>
                  </a:txBody>
                  <a:tcPr marL="89747" marR="89747" marT="44873" marB="44873"/>
                </a:tc>
                <a:extLst>
                  <a:ext uri="{0D108BD9-81ED-4DB2-BD59-A6C34878D82A}">
                    <a16:rowId xmlns:a16="http://schemas.microsoft.com/office/drawing/2014/main" val="10003"/>
                  </a:ext>
                </a:extLst>
              </a:tr>
              <a:tr h="358987">
                <a:tc>
                  <a:txBody>
                    <a:bodyPr/>
                    <a:lstStyle/>
                    <a:p>
                      <a:r>
                        <a:rPr lang="en-US" sz="1600" b="0" i="0" dirty="0" smtClean="0">
                          <a:latin typeface="BentonSans-Medium"/>
                          <a:cs typeface="BentonSans-Medium"/>
                        </a:rPr>
                        <a:t>Each Child</a:t>
                      </a:r>
                      <a:endParaRPr lang="en-US" sz="1600" b="0" i="0" dirty="0">
                        <a:latin typeface="BentonSans-Medium"/>
                        <a:cs typeface="BentonSans-Medium"/>
                      </a:endParaRPr>
                    </a:p>
                  </a:txBody>
                  <a:tcPr marL="89747" marR="89747" marT="44873" marB="44873"/>
                </a:tc>
                <a:tc>
                  <a:txBody>
                    <a:bodyPr/>
                    <a:lstStyle/>
                    <a:p>
                      <a:r>
                        <a:rPr lang="en-US" sz="1600" b="0" i="0" dirty="0" smtClean="0">
                          <a:latin typeface="BentonSans-Book"/>
                          <a:cs typeface="BentonSans-Book"/>
                        </a:rPr>
                        <a:t>$1,000</a:t>
                      </a:r>
                      <a:endParaRPr lang="en-US" sz="1600" b="0" i="0" dirty="0">
                        <a:latin typeface="BentonSans-Book"/>
                        <a:cs typeface="BentonSans-Book"/>
                      </a:endParaRPr>
                    </a:p>
                  </a:txBody>
                  <a:tcPr marL="89747" marR="89747" marT="44873" marB="44873"/>
                </a:tc>
                <a:tc>
                  <a:txBody>
                    <a:bodyPr/>
                    <a:lstStyle/>
                    <a:p>
                      <a:r>
                        <a:rPr lang="en-US" sz="1600" b="0" i="0" dirty="0" smtClean="0">
                          <a:latin typeface="BentonSans-Medium"/>
                          <a:cs typeface="BentonSans-Medium"/>
                        </a:rPr>
                        <a:t>Each Child</a:t>
                      </a:r>
                      <a:endParaRPr lang="en-US" sz="1600" b="0" i="0" dirty="0">
                        <a:latin typeface="BentonSans-Medium"/>
                        <a:cs typeface="BentonSans-Medium"/>
                      </a:endParaRPr>
                    </a:p>
                  </a:txBody>
                  <a:tcPr marL="89747" marR="89747" marT="44873" marB="44873"/>
                </a:tc>
                <a:tc>
                  <a:txBody>
                    <a:bodyPr/>
                    <a:lstStyle/>
                    <a:p>
                      <a:r>
                        <a:rPr lang="en-US" sz="1600" b="0" i="0" dirty="0" smtClean="0">
                          <a:latin typeface="BentonSans-Book"/>
                          <a:cs typeface="BentonSans-Book"/>
                        </a:rPr>
                        <a:t>$2,000</a:t>
                      </a:r>
                      <a:endParaRPr lang="en-US" sz="1600" b="0" i="0" dirty="0">
                        <a:latin typeface="BentonSans-Book"/>
                        <a:cs typeface="BentonSans-Book"/>
                      </a:endParaRPr>
                    </a:p>
                  </a:txBody>
                  <a:tcPr marL="89747" marR="89747" marT="44873" marB="44873"/>
                </a:tc>
                <a:extLst>
                  <a:ext uri="{0D108BD9-81ED-4DB2-BD59-A6C34878D82A}">
                    <a16:rowId xmlns:a16="http://schemas.microsoft.com/office/drawing/2014/main" val="10004"/>
                  </a:ext>
                </a:extLst>
              </a:tr>
              <a:tr h="628227">
                <a:tc>
                  <a:txBody>
                    <a:bodyPr/>
                    <a:lstStyle/>
                    <a:p>
                      <a:r>
                        <a:rPr lang="en-US" sz="1600" b="0" i="0" dirty="0" smtClean="0">
                          <a:latin typeface="BentonSans-Medium"/>
                          <a:cs typeface="BentonSans-Medium"/>
                        </a:rPr>
                        <a:t>Dependent Life</a:t>
                      </a:r>
                      <a:endParaRPr lang="en-US" sz="1600" b="0" i="0" dirty="0">
                        <a:latin typeface="BentonSans-Medium"/>
                        <a:cs typeface="BentonSans-Medium"/>
                      </a:endParaRPr>
                    </a:p>
                  </a:txBody>
                  <a:tcPr marL="89747" marR="89747" marT="44873" marB="44873"/>
                </a:tc>
                <a:tc>
                  <a:txBody>
                    <a:bodyPr/>
                    <a:lstStyle/>
                    <a:p>
                      <a:r>
                        <a:rPr lang="en-US" sz="1600" b="0" i="0" dirty="0" smtClean="0">
                          <a:latin typeface="BentonSans-Book"/>
                          <a:cs typeface="BentonSans-Book"/>
                        </a:rPr>
                        <a:t>Employee pays $1.96/month</a:t>
                      </a:r>
                      <a:endParaRPr lang="en-US" sz="1600" b="0" i="0" dirty="0">
                        <a:latin typeface="BentonSans-Book"/>
                        <a:cs typeface="BentonSans-Book"/>
                      </a:endParaRPr>
                    </a:p>
                  </a:txBody>
                  <a:tcPr marL="89747" marR="89747" marT="44873" marB="44873"/>
                </a:tc>
                <a:tc>
                  <a:txBody>
                    <a:bodyPr/>
                    <a:lstStyle/>
                    <a:p>
                      <a:r>
                        <a:rPr lang="en-US" sz="1600" b="0" i="0" dirty="0" smtClean="0">
                          <a:latin typeface="BentonSans-Medium"/>
                          <a:cs typeface="BentonSans-Medium"/>
                        </a:rPr>
                        <a:t>Dependent Life</a:t>
                      </a:r>
                      <a:endParaRPr lang="en-US" sz="1600" b="0" i="0" dirty="0">
                        <a:latin typeface="BentonSans-Medium"/>
                        <a:cs typeface="BentonSans-Medium"/>
                      </a:endParaRPr>
                    </a:p>
                  </a:txBody>
                  <a:tcPr marL="89747" marR="89747" marT="44873" marB="44873"/>
                </a:tc>
                <a:tc>
                  <a:txBody>
                    <a:bodyPr/>
                    <a:lstStyle/>
                    <a:p>
                      <a:r>
                        <a:rPr lang="en-US" sz="1600" b="0" i="0" dirty="0" smtClean="0">
                          <a:latin typeface="BentonSans-Book"/>
                          <a:cs typeface="BentonSans-Book"/>
                        </a:rPr>
                        <a:t>Employee pays</a:t>
                      </a:r>
                      <a:r>
                        <a:rPr lang="en-US" sz="1600" b="0" i="0" baseline="0" dirty="0" smtClean="0">
                          <a:latin typeface="BentonSans-Book"/>
                          <a:cs typeface="BentonSans-Book"/>
                        </a:rPr>
                        <a:t> $3.92/month</a:t>
                      </a:r>
                      <a:endParaRPr lang="en-US" sz="1600" b="0" i="0" dirty="0">
                        <a:latin typeface="BentonSans-Book"/>
                        <a:cs typeface="BentonSans-Book"/>
                      </a:endParaRPr>
                    </a:p>
                  </a:txBody>
                  <a:tcPr marL="89747" marR="89747" marT="44873" marB="44873"/>
                </a:tc>
                <a:extLst>
                  <a:ext uri="{0D108BD9-81ED-4DB2-BD59-A6C34878D82A}">
                    <a16:rowId xmlns:a16="http://schemas.microsoft.com/office/drawing/2014/main" val="10005"/>
                  </a:ext>
                </a:extLst>
              </a:tr>
            </a:tbl>
          </a:graphicData>
        </a:graphic>
      </p:graphicFrame>
      <p:sp>
        <p:nvSpPr>
          <p:cNvPr id="1025" name="Rectangle 1"/>
          <p:cNvSpPr>
            <a:spLocks noChangeArrowheads="1"/>
          </p:cNvSpPr>
          <p:nvPr/>
        </p:nvSpPr>
        <p:spPr bwMode="auto">
          <a:xfrm>
            <a:off x="533400" y="5638800"/>
            <a:ext cx="379456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400" baseline="30000" dirty="0" smtClean="0">
                <a:solidFill>
                  <a:prstClr val="black">
                    <a:lumMod val="85000"/>
                    <a:lumOff val="15000"/>
                  </a:prstClr>
                </a:solidFill>
                <a:latin typeface="BentonSans-Medium"/>
                <a:ea typeface="Calibri" pitchFamily="34" charset="0"/>
                <a:cs typeface="BentonSans-Medium"/>
              </a:rPr>
              <a:t>**</a:t>
            </a:r>
            <a:r>
              <a:rPr lang="en-US" sz="1400" dirty="0" smtClean="0">
                <a:solidFill>
                  <a:prstClr val="black">
                    <a:lumMod val="85000"/>
                    <a:lumOff val="15000"/>
                  </a:prstClr>
                </a:solidFill>
                <a:latin typeface="BentonSans-Medium"/>
                <a:ea typeface="Calibri" pitchFamily="34" charset="0"/>
                <a:cs typeface="BentonSans-Medium"/>
              </a:rPr>
              <a:t>Amount based on employee’s annual salary</a:t>
            </a:r>
            <a:endParaRPr lang="en-US" sz="1400" dirty="0" smtClean="0">
              <a:solidFill>
                <a:prstClr val="black">
                  <a:lumMod val="85000"/>
                  <a:lumOff val="15000"/>
                </a:prstClr>
              </a:solidFill>
              <a:latin typeface="BentonSans-Medium"/>
              <a:cs typeface="BentonSans-Medium"/>
            </a:endParaRPr>
          </a:p>
        </p:txBody>
      </p:sp>
    </p:spTree>
    <p:extLst>
      <p:ext uri="{BB962C8B-B14F-4D97-AF65-F5344CB8AC3E}">
        <p14:creationId xmlns:p14="http://schemas.microsoft.com/office/powerpoint/2010/main" val="119196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Retirement</a:t>
            </a:r>
            <a:endParaRPr lang="en-US" dirty="0"/>
          </a:p>
        </p:txBody>
      </p:sp>
      <p:sp>
        <p:nvSpPr>
          <p:cNvPr id="3" name="Content Placeholder 2"/>
          <p:cNvSpPr>
            <a:spLocks noGrp="1"/>
          </p:cNvSpPr>
          <p:nvPr>
            <p:ph sz="quarter" idx="1"/>
          </p:nvPr>
        </p:nvSpPr>
        <p:spPr/>
        <p:txBody>
          <a:bodyPr/>
          <a:lstStyle/>
          <a:p>
            <a:r>
              <a:rPr lang="en-US" dirty="0" smtClean="0"/>
              <a:t>No Social Security (FICA) contributions</a:t>
            </a:r>
          </a:p>
          <a:p>
            <a:r>
              <a:rPr lang="en-US" dirty="0" smtClean="0"/>
              <a:t>Enrollment in Teachers’ Retirement System of Louisiana (TRSL) </a:t>
            </a:r>
            <a:r>
              <a:rPr lang="en-US" b="1" dirty="0" smtClean="0"/>
              <a:t>OR</a:t>
            </a:r>
            <a:r>
              <a:rPr lang="en-US" dirty="0" smtClean="0"/>
              <a:t> Optional Retirement </a:t>
            </a:r>
            <a:r>
              <a:rPr lang="en-US" dirty="0"/>
              <a:t>Plan (</a:t>
            </a:r>
            <a:r>
              <a:rPr lang="en-US" dirty="0" err="1"/>
              <a:t>ORP</a:t>
            </a:r>
            <a:r>
              <a:rPr lang="en-US" dirty="0"/>
              <a:t>) required</a:t>
            </a:r>
            <a:endParaRPr lang="en-US" dirty="0" smtClean="0"/>
          </a:p>
          <a:p>
            <a:r>
              <a:rPr lang="en-US" dirty="0" smtClean="0"/>
              <a:t>Required contribution of 8%</a:t>
            </a:r>
          </a:p>
          <a:p>
            <a:pPr marL="114300" indent="0">
              <a:buNone/>
            </a:pPr>
            <a:endParaRPr lang="en-US" dirty="0"/>
          </a:p>
        </p:txBody>
      </p:sp>
    </p:spTree>
    <p:extLst>
      <p:ext uri="{BB962C8B-B14F-4D97-AF65-F5344CB8AC3E}">
        <p14:creationId xmlns:p14="http://schemas.microsoft.com/office/powerpoint/2010/main" val="1519491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sp>
        <p:nvSpPr>
          <p:cNvPr id="4" name="Rectangle 3"/>
          <p:cNvSpPr/>
          <p:nvPr/>
        </p:nvSpPr>
        <p:spPr>
          <a:xfrm>
            <a:off x="647700" y="1625600"/>
            <a:ext cx="8042198" cy="5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6" name="Title 1"/>
          <p:cNvSpPr txBox="1">
            <a:spLocks/>
          </p:cNvSpPr>
          <p:nvPr/>
        </p:nvSpPr>
        <p:spPr>
          <a:xfrm>
            <a:off x="228600" y="731838"/>
            <a:ext cx="8229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000" dirty="0" smtClean="0">
                <a:solidFill>
                  <a:prstClr val="white"/>
                </a:solidFill>
                <a:latin typeface="BentonSans-Bold"/>
                <a:cs typeface="BentonSans-Bold"/>
              </a:rPr>
              <a:t>Wellness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849" y="1755086"/>
            <a:ext cx="6083301" cy="266665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0853" y="4785366"/>
            <a:ext cx="2641185" cy="463930"/>
          </a:xfrm>
          <a:prstGeom prst="rect">
            <a:avLst/>
          </a:prstGeom>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4499429"/>
            <a:ext cx="970093" cy="89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https://i.vimeocdn.com/portrait/9162580_300x30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0030" b="28679"/>
          <a:stretch/>
        </p:blipFill>
        <p:spPr bwMode="auto">
          <a:xfrm>
            <a:off x="5828300" y="4638378"/>
            <a:ext cx="1714515" cy="7079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7801" y="5586155"/>
            <a:ext cx="6242214" cy="954107"/>
          </a:xfrm>
          <a:prstGeom prst="rect">
            <a:avLst/>
          </a:prstGeom>
        </p:spPr>
        <p:txBody>
          <a:bodyPr wrap="square">
            <a:spAutoFit/>
          </a:bodyPr>
          <a:lstStyle/>
          <a:p>
            <a:pPr algn="ctr"/>
            <a:r>
              <a:rPr lang="en-US" sz="2800" b="1" dirty="0" smtClean="0">
                <a:solidFill>
                  <a:srgbClr val="00A3DB"/>
                </a:solidFill>
                <a:latin typeface="BentonSans-Medium"/>
              </a:rPr>
              <a:t>2017 Program</a:t>
            </a:r>
          </a:p>
          <a:p>
            <a:pPr algn="ctr"/>
            <a:r>
              <a:rPr lang="en-US" sz="2800" b="1" dirty="0" smtClean="0">
                <a:solidFill>
                  <a:srgbClr val="00A3DB"/>
                </a:solidFill>
                <a:latin typeface="BentonSans-Medium"/>
              </a:rPr>
              <a:t>Sept. 10, 2016 – Aug. 31, 2017</a:t>
            </a:r>
            <a:endParaRPr lang="en-US" sz="2800" b="1" dirty="0">
              <a:solidFill>
                <a:srgbClr val="00A3DB"/>
              </a:solidFill>
              <a:latin typeface="BentonSans-Medium"/>
            </a:endParaRPr>
          </a:p>
        </p:txBody>
      </p:sp>
    </p:spTree>
    <p:extLst>
      <p:ext uri="{BB962C8B-B14F-4D97-AF65-F5344CB8AC3E}">
        <p14:creationId xmlns:p14="http://schemas.microsoft.com/office/powerpoint/2010/main" val="2487394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5" name="Picture 4" descr="OGB_ppt_inner.jpg"/>
          <p:cNvPicPr>
            <a:picLocks noChangeAspect="1"/>
          </p:cNvPicPr>
          <p:nvPr/>
        </p:nvPicPr>
        <p:blipFill rotWithShape="1">
          <a:blip r:embed="rId3" cstate="print">
            <a:extLst>
              <a:ext uri="{28A0092B-C50C-407E-A947-70E740481C1C}">
                <a14:useLocalDpi xmlns:a14="http://schemas.microsoft.com/office/drawing/2010/main" val="0"/>
              </a:ext>
            </a:extLst>
          </a:blip>
          <a:srcRect t="77117"/>
          <a:stretch/>
        </p:blipFill>
        <p:spPr>
          <a:xfrm>
            <a:off x="6196" y="0"/>
            <a:ext cx="9144000" cy="1569323"/>
          </a:xfrm>
          <a:prstGeom prst="rect">
            <a:avLst/>
          </a:prstGeom>
        </p:spPr>
      </p:pic>
      <p:sp>
        <p:nvSpPr>
          <p:cNvPr id="6" name="Title 1"/>
          <p:cNvSpPr txBox="1">
            <a:spLocks/>
          </p:cNvSpPr>
          <p:nvPr/>
        </p:nvSpPr>
        <p:spPr>
          <a:xfrm>
            <a:off x="228600" y="731838"/>
            <a:ext cx="8229600" cy="8683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94F8A"/>
                </a:solidFill>
                <a:latin typeface="+mj-lt"/>
                <a:ea typeface="+mj-ea"/>
                <a:cs typeface="+mj-cs"/>
              </a:defRPr>
            </a:lvl1pPr>
          </a:lstStyle>
          <a:p>
            <a:r>
              <a:rPr lang="en-US" sz="4000" dirty="0" smtClean="0">
                <a:solidFill>
                  <a:prstClr val="white"/>
                </a:solidFill>
                <a:latin typeface="BentonSans-Bold"/>
                <a:cs typeface="BentonSans-Bold"/>
              </a:rPr>
              <a:t>Live Better Louisiana</a:t>
            </a:r>
            <a:endParaRPr lang="en-US" sz="2000" dirty="0">
              <a:solidFill>
                <a:prstClr val="white"/>
              </a:solidFill>
              <a:latin typeface="BentonSans-Bold"/>
              <a:cs typeface="BentonSans-Bold"/>
            </a:endParaRPr>
          </a:p>
        </p:txBody>
      </p:sp>
      <p:graphicFrame>
        <p:nvGraphicFramePr>
          <p:cNvPr id="21" name="Diagram 20"/>
          <p:cNvGraphicFramePr/>
          <p:nvPr>
            <p:extLst/>
          </p:nvPr>
        </p:nvGraphicFramePr>
        <p:xfrm>
          <a:off x="305160" y="1720850"/>
          <a:ext cx="8534400" cy="4730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ctangle 23"/>
          <p:cNvSpPr/>
          <p:nvPr/>
        </p:nvSpPr>
        <p:spPr>
          <a:xfrm>
            <a:off x="279246" y="4076700"/>
            <a:ext cx="8597900" cy="9525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25" name="TextBox 24"/>
          <p:cNvSpPr txBox="1"/>
          <p:nvPr/>
        </p:nvSpPr>
        <p:spPr>
          <a:xfrm>
            <a:off x="330200" y="4305300"/>
            <a:ext cx="8496300" cy="646331"/>
          </a:xfrm>
          <a:prstGeom prst="rect">
            <a:avLst/>
          </a:prstGeom>
          <a:noFill/>
          <a:ln w="19050">
            <a:noFill/>
          </a:ln>
        </p:spPr>
        <p:txBody>
          <a:bodyPr wrap="square" rtlCol="0" anchor="ctr">
            <a:spAutoFit/>
          </a:bodyPr>
          <a:lstStyle/>
          <a:p>
            <a:pPr algn="ctr"/>
            <a:r>
              <a:rPr lang="en-US" b="1" dirty="0" smtClean="0">
                <a:solidFill>
                  <a:prstClr val="black"/>
                </a:solidFill>
                <a:latin typeface="BentonSans-Medium"/>
                <a:cs typeface="BentonSans-Bold"/>
              </a:rPr>
              <a:t>Preventive Onsite Health Checkup </a:t>
            </a:r>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413067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92175"/>
            <a:ext cx="7772400" cy="1470025"/>
          </a:xfrm>
        </p:spPr>
        <p:txBody>
          <a:bodyPr/>
          <a:lstStyle/>
          <a:p>
            <a:r>
              <a:rPr lang="en-US" b="1" dirty="0" smtClean="0">
                <a:solidFill>
                  <a:srgbClr val="FFFFFF"/>
                </a:solidFill>
                <a:latin typeface="BentonSans-Bold"/>
                <a:cs typeface="BentonSans-Bold"/>
              </a:rPr>
              <a:t>Contact Information</a:t>
            </a:r>
            <a:endParaRPr lang="en-US" b="1" dirty="0">
              <a:solidFill>
                <a:srgbClr val="FFFFFF"/>
              </a:solidFill>
              <a:latin typeface="BentonSans-Bold"/>
              <a:cs typeface="BentonSans-Bold"/>
            </a:endParaRPr>
          </a:p>
        </p:txBody>
      </p:sp>
    </p:spTree>
    <p:extLst>
      <p:ext uri="{BB962C8B-B14F-4D97-AF65-F5344CB8AC3E}">
        <p14:creationId xmlns:p14="http://schemas.microsoft.com/office/powerpoint/2010/main" val="766693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Dental Insurance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Underwritten by </a:t>
            </a:r>
            <a:r>
              <a:rPr lang="en-US" dirty="0" err="1" smtClean="0"/>
              <a:t>Metlife</a:t>
            </a:r>
            <a:endParaRPr lang="en-US" dirty="0" smtClean="0"/>
          </a:p>
          <a:p>
            <a:r>
              <a:rPr lang="en-US" dirty="0" smtClean="0"/>
              <a:t>Monthly premium for Employee only = $37.09</a:t>
            </a:r>
          </a:p>
          <a:p>
            <a:r>
              <a:rPr lang="en-US" dirty="0" smtClean="0"/>
              <a:t>Monthly premium for Employee plus Family = $100.28</a:t>
            </a:r>
          </a:p>
          <a:p>
            <a:r>
              <a:rPr lang="en-US" dirty="0" smtClean="0"/>
              <a:t>Pays 100% for preventive services </a:t>
            </a:r>
          </a:p>
          <a:p>
            <a:r>
              <a:rPr lang="en-US" dirty="0" smtClean="0"/>
              <a:t>Pays 50% for Orthodontia</a:t>
            </a:r>
          </a:p>
          <a:p>
            <a:r>
              <a:rPr lang="en-US" dirty="0" smtClean="0"/>
              <a:t>Annual maximum benefits of $1,500.00  </a:t>
            </a:r>
          </a:p>
          <a:p>
            <a:r>
              <a:rPr lang="en-US" dirty="0" smtClean="0"/>
              <a:t>Orthodontia maximum lifetime maximum $1,000.00</a:t>
            </a:r>
          </a:p>
          <a:p>
            <a:r>
              <a:rPr lang="en-US" dirty="0" smtClean="0"/>
              <a:t>Children's eligibility for dental coverage is from birth up to age 26</a:t>
            </a:r>
          </a:p>
          <a:p>
            <a:r>
              <a:rPr lang="en-US" dirty="0" smtClean="0">
                <a:hlinkClick r:id="rId3"/>
              </a:rPr>
              <a:t>www.metlife.com/mybenefits</a:t>
            </a:r>
            <a:r>
              <a:rPr lang="en-US" dirty="0" smtClean="0"/>
              <a:t> or www.metlife.com/dental</a:t>
            </a:r>
            <a:endParaRPr lang="en-US" dirty="0"/>
          </a:p>
        </p:txBody>
      </p:sp>
    </p:spTree>
    <p:extLst>
      <p:ext uri="{BB962C8B-B14F-4D97-AF65-F5344CB8AC3E}">
        <p14:creationId xmlns:p14="http://schemas.microsoft.com/office/powerpoint/2010/main" val="1065637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Dental Insurance (cont’d)</a:t>
            </a:r>
            <a:endParaRPr lang="en-US" dirty="0"/>
          </a:p>
        </p:txBody>
      </p:sp>
      <p:sp>
        <p:nvSpPr>
          <p:cNvPr id="3" name="Content Placeholder 2"/>
          <p:cNvSpPr>
            <a:spLocks noGrp="1"/>
          </p:cNvSpPr>
          <p:nvPr>
            <p:ph sz="quarter" idx="1"/>
          </p:nvPr>
        </p:nvSpPr>
        <p:spPr/>
        <p:txBody>
          <a:bodyPr/>
          <a:lstStyle/>
          <a:p>
            <a:r>
              <a:rPr lang="en-US" dirty="0" smtClean="0"/>
              <a:t>Deductible is $50 per person </a:t>
            </a:r>
          </a:p>
          <a:p>
            <a:r>
              <a:rPr lang="en-US" dirty="0" smtClean="0"/>
              <a:t>Percentages of payment are based on reasonable and customary amounts</a:t>
            </a:r>
          </a:p>
          <a:p>
            <a:pPr marL="114300" indent="0">
              <a:buNone/>
            </a:pPr>
            <a:endParaRPr lang="en-US" dirty="0"/>
          </a:p>
        </p:txBody>
      </p:sp>
    </p:spTree>
    <p:extLst>
      <p:ext uri="{BB962C8B-B14F-4D97-AF65-F5344CB8AC3E}">
        <p14:creationId xmlns:p14="http://schemas.microsoft.com/office/powerpoint/2010/main" val="33007900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Insurance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Monthly premium for Employee only = $9.13</a:t>
            </a:r>
          </a:p>
          <a:p>
            <a:r>
              <a:rPr lang="en-US" dirty="0" smtClean="0"/>
              <a:t>Monthly premium for Employee plus Family = $21.42</a:t>
            </a:r>
          </a:p>
          <a:p>
            <a:r>
              <a:rPr lang="en-US" dirty="0" smtClean="0"/>
              <a:t>Co-payments for in-network services</a:t>
            </a:r>
          </a:p>
          <a:p>
            <a:r>
              <a:rPr lang="en-US" dirty="0" smtClean="0"/>
              <a:t>Allowances for out-of-network services</a:t>
            </a:r>
          </a:p>
          <a:p>
            <a:r>
              <a:rPr lang="en-US" dirty="0" smtClean="0"/>
              <a:t>Eye exam $10 copay</a:t>
            </a:r>
          </a:p>
          <a:p>
            <a:r>
              <a:rPr lang="en-US" dirty="0" smtClean="0"/>
              <a:t>Frame allowance $130</a:t>
            </a:r>
          </a:p>
          <a:p>
            <a:r>
              <a:rPr lang="en-US" u="sng" dirty="0" smtClean="0">
                <a:solidFill>
                  <a:srgbClr val="D6A52A"/>
                </a:solidFill>
                <a:hlinkClick r:id="rId3"/>
              </a:rPr>
              <a:t>www.Metlife.com</a:t>
            </a:r>
            <a:r>
              <a:rPr lang="en-US" u="sng" dirty="0" smtClean="0">
                <a:solidFill>
                  <a:srgbClr val="D6A52A"/>
                </a:solidFill>
              </a:rPr>
              <a:t>/vision</a:t>
            </a:r>
          </a:p>
          <a:p>
            <a:endParaRPr lang="en-US" u="sng" dirty="0" smtClean="0">
              <a:solidFill>
                <a:srgbClr val="D6A52A"/>
              </a:solidFill>
            </a:endParaRPr>
          </a:p>
          <a:p>
            <a:pPr marL="114300" indent="0">
              <a:buNone/>
            </a:pPr>
            <a:endParaRPr lang="en-US" dirty="0" smtClean="0">
              <a:solidFill>
                <a:srgbClr val="D3A42D"/>
              </a:solidFill>
            </a:endParaRPr>
          </a:p>
          <a:p>
            <a:pPr marL="114300" indent="0">
              <a:buNone/>
            </a:pPr>
            <a:r>
              <a:rPr lang="en-US" dirty="0" smtClean="0"/>
              <a:t> </a:t>
            </a:r>
          </a:p>
          <a:p>
            <a:pPr marL="114300" indent="0">
              <a:buNone/>
            </a:pPr>
            <a:endParaRPr lang="en-US" dirty="0">
              <a:solidFill>
                <a:srgbClr val="FFC000"/>
              </a:solidFill>
            </a:endParaRPr>
          </a:p>
        </p:txBody>
      </p:sp>
    </p:spTree>
    <p:extLst>
      <p:ext uri="{BB962C8B-B14F-4D97-AF65-F5344CB8AC3E}">
        <p14:creationId xmlns:p14="http://schemas.microsoft.com/office/powerpoint/2010/main" val="1358183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Long Term Disability Insurance</a:t>
            </a:r>
            <a:endParaRPr lang="en-US" dirty="0"/>
          </a:p>
        </p:txBody>
      </p:sp>
      <p:sp>
        <p:nvSpPr>
          <p:cNvPr id="3" name="Content Placeholder 2"/>
          <p:cNvSpPr>
            <a:spLocks noGrp="1"/>
          </p:cNvSpPr>
          <p:nvPr>
            <p:ph sz="quarter" idx="1"/>
          </p:nvPr>
        </p:nvSpPr>
        <p:spPr/>
        <p:txBody>
          <a:bodyPr/>
          <a:lstStyle/>
          <a:p>
            <a:r>
              <a:rPr lang="en-US" dirty="0" smtClean="0"/>
              <a:t>Underwritten by MetLife</a:t>
            </a:r>
          </a:p>
          <a:p>
            <a:r>
              <a:rPr lang="en-US" dirty="0" smtClean="0"/>
              <a:t>Provides up to 60% of annual salary till age 65</a:t>
            </a:r>
          </a:p>
          <a:p>
            <a:r>
              <a:rPr lang="en-US" dirty="0" smtClean="0"/>
              <a:t>Maximum benefit of $6,000 per month</a:t>
            </a:r>
          </a:p>
          <a:p>
            <a:r>
              <a:rPr lang="en-US" dirty="0" smtClean="0"/>
              <a:t>Premium is based on salary</a:t>
            </a:r>
            <a:endParaRPr lang="en-US" dirty="0"/>
          </a:p>
        </p:txBody>
      </p:sp>
    </p:spTree>
    <p:extLst>
      <p:ext uri="{BB962C8B-B14F-4D97-AF65-F5344CB8AC3E}">
        <p14:creationId xmlns:p14="http://schemas.microsoft.com/office/powerpoint/2010/main" val="36813521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Supplemental Cancer Insurance</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Coverage through AFLAC</a:t>
            </a:r>
          </a:p>
          <a:p>
            <a:r>
              <a:rPr lang="en-US" dirty="0" smtClean="0"/>
              <a:t>Provides cash payments based on diagnosis and treatment of cancer</a:t>
            </a:r>
          </a:p>
          <a:p>
            <a:r>
              <a:rPr lang="en-US" dirty="0" smtClean="0"/>
              <a:t>Contact Representative Blake Adams at (337) 298-7459 for premium and benefit information</a:t>
            </a:r>
          </a:p>
          <a:p>
            <a:pPr marL="114300" indent="0">
              <a:buNone/>
            </a:pPr>
            <a:endParaRPr lang="en-US" dirty="0"/>
          </a:p>
        </p:txBody>
      </p:sp>
    </p:spTree>
    <p:extLst>
      <p:ext uri="{BB962C8B-B14F-4D97-AF65-F5344CB8AC3E}">
        <p14:creationId xmlns:p14="http://schemas.microsoft.com/office/powerpoint/2010/main" val="9083166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Submission Deadlines</a:t>
            </a:r>
            <a:endParaRPr lang="en-US" dirty="0"/>
          </a:p>
        </p:txBody>
      </p:sp>
      <p:sp>
        <p:nvSpPr>
          <p:cNvPr id="3" name="Content Placeholder 2"/>
          <p:cNvSpPr>
            <a:spLocks noGrp="1"/>
          </p:cNvSpPr>
          <p:nvPr>
            <p:ph sz="quarter" idx="1"/>
          </p:nvPr>
        </p:nvSpPr>
        <p:spPr/>
        <p:txBody>
          <a:bodyPr/>
          <a:lstStyle/>
          <a:p>
            <a:r>
              <a:rPr lang="en-US" dirty="0" smtClean="0"/>
              <a:t>Completed insurance forms should be submitted by </a:t>
            </a:r>
          </a:p>
          <a:p>
            <a:pPr marL="0" indent="0">
              <a:buNone/>
            </a:pPr>
            <a:r>
              <a:rPr lang="en-US" dirty="0"/>
              <a:t>	</a:t>
            </a:r>
            <a:r>
              <a:rPr lang="en-US" dirty="0" smtClean="0"/>
              <a:t>August 2, 2017</a:t>
            </a:r>
          </a:p>
          <a:p>
            <a:r>
              <a:rPr lang="en-US" dirty="0" smtClean="0"/>
              <a:t>Coverage begins September 1, 2017**</a:t>
            </a:r>
          </a:p>
          <a:p>
            <a:r>
              <a:rPr lang="en-US" dirty="0" smtClean="0"/>
              <a:t>Human Resources Office, Martin Hall, Room 170</a:t>
            </a:r>
          </a:p>
          <a:p>
            <a:endParaRPr lang="en-US" dirty="0"/>
          </a:p>
          <a:p>
            <a:pPr marL="0" indent="0">
              <a:buNone/>
            </a:pPr>
            <a:r>
              <a:rPr lang="en-US" dirty="0" smtClean="0"/>
              <a:t>**Only attendees of the New Hire Orientation will be eligible for coverage to begin September 1</a:t>
            </a:r>
            <a:r>
              <a:rPr lang="en-US" baseline="30000" dirty="0" smtClean="0"/>
              <a:t>st</a:t>
            </a:r>
            <a:r>
              <a:rPr lang="en-US" dirty="0" smtClean="0"/>
              <a:t> – coverage for those who do not attend cannot begin before October 1</a:t>
            </a:r>
            <a:r>
              <a:rPr lang="en-US" baseline="30000" dirty="0" smtClean="0"/>
              <a:t>st</a:t>
            </a:r>
            <a:r>
              <a:rPr lang="en-US" dirty="0" smtClean="0"/>
              <a:t>.</a:t>
            </a:r>
            <a:endParaRPr lang="en-US" dirty="0"/>
          </a:p>
        </p:txBody>
      </p:sp>
    </p:spTree>
    <p:extLst>
      <p:ext uri="{BB962C8B-B14F-4D97-AF65-F5344CB8AC3E}">
        <p14:creationId xmlns:p14="http://schemas.microsoft.com/office/powerpoint/2010/main" val="400563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dirty="0" smtClean="0"/>
              <a:t>Contact Information</a:t>
            </a:r>
            <a:endParaRPr lang="en-US" dirty="0"/>
          </a:p>
        </p:txBody>
      </p:sp>
      <p:sp>
        <p:nvSpPr>
          <p:cNvPr id="3" name="Content Placeholder 2"/>
          <p:cNvSpPr>
            <a:spLocks noGrp="1"/>
          </p:cNvSpPr>
          <p:nvPr>
            <p:ph sz="quarter" idx="1"/>
          </p:nvPr>
        </p:nvSpPr>
        <p:spPr>
          <a:xfrm>
            <a:off x="914400" y="1447800"/>
            <a:ext cx="7772400" cy="5029200"/>
          </a:xfrm>
        </p:spPr>
        <p:txBody>
          <a:bodyPr>
            <a:normAutofit fontScale="92500" lnSpcReduction="10000"/>
          </a:bodyPr>
          <a:lstStyle/>
          <a:p>
            <a:r>
              <a:rPr lang="en-US" dirty="0" smtClean="0"/>
              <a:t>Retirement questions</a:t>
            </a:r>
          </a:p>
          <a:p>
            <a:r>
              <a:rPr lang="en-US" dirty="0" smtClean="0"/>
              <a:t>403 (b)/Deferred Compensation questions</a:t>
            </a:r>
          </a:p>
          <a:p>
            <a:r>
              <a:rPr lang="en-US" dirty="0" smtClean="0"/>
              <a:t>Retirement questions</a:t>
            </a:r>
          </a:p>
          <a:p>
            <a:pPr marL="114300" indent="0">
              <a:buNone/>
            </a:pPr>
            <a:r>
              <a:rPr lang="en-US" dirty="0"/>
              <a:t>	</a:t>
            </a:r>
            <a:r>
              <a:rPr lang="en-US" dirty="0" smtClean="0"/>
              <a:t>Shekethia Williams 482-6248</a:t>
            </a:r>
          </a:p>
          <a:p>
            <a:pPr marL="114300" indent="0">
              <a:buNone/>
            </a:pPr>
            <a:r>
              <a:rPr lang="en-US" dirty="0"/>
              <a:t>	</a:t>
            </a:r>
            <a:r>
              <a:rPr lang="en-US" u="sng" dirty="0" smtClean="0">
                <a:solidFill>
                  <a:srgbClr val="D6A52A"/>
                </a:solidFill>
              </a:rPr>
              <a:t>Shekethia.Williams@Louisiana.edu</a:t>
            </a:r>
          </a:p>
          <a:p>
            <a:pPr marL="114300" indent="0">
              <a:buNone/>
            </a:pPr>
            <a:r>
              <a:rPr lang="en-US" dirty="0" smtClean="0"/>
              <a:t>	Insurance/Cafeteria Plan questions</a:t>
            </a:r>
          </a:p>
          <a:p>
            <a:pPr marL="114300" indent="0">
              <a:buNone/>
            </a:pPr>
            <a:r>
              <a:rPr lang="en-US" dirty="0"/>
              <a:t>	</a:t>
            </a:r>
            <a:r>
              <a:rPr lang="en-US" dirty="0" smtClean="0"/>
              <a:t>Malika Oubre 482-1014</a:t>
            </a:r>
          </a:p>
          <a:p>
            <a:pPr marL="114300" indent="0">
              <a:buNone/>
            </a:pPr>
            <a:r>
              <a:rPr lang="en-US" dirty="0"/>
              <a:t>	</a:t>
            </a:r>
            <a:r>
              <a:rPr lang="en-US" dirty="0" smtClean="0">
                <a:hlinkClick r:id="rId3"/>
              </a:rPr>
              <a:t>malika@louisiana.edu</a:t>
            </a:r>
            <a:endParaRPr lang="en-US" dirty="0" smtClean="0"/>
          </a:p>
          <a:p>
            <a:r>
              <a:rPr lang="en-US" dirty="0" smtClean="0"/>
              <a:t>Office of Group Benefits 1-800-272-8451</a:t>
            </a:r>
          </a:p>
          <a:p>
            <a:r>
              <a:rPr lang="en-US" dirty="0" smtClean="0"/>
              <a:t>Blue Cross/Blue Shield Customer Service 1-800-392-4089</a:t>
            </a:r>
          </a:p>
          <a:p>
            <a:r>
              <a:rPr lang="en-US" dirty="0" err="1" smtClean="0"/>
              <a:t>MedImpact</a:t>
            </a:r>
            <a:r>
              <a:rPr lang="en-US" dirty="0" smtClean="0"/>
              <a:t> (Prescriptions) 1-800-910-1831</a:t>
            </a:r>
          </a:p>
          <a:p>
            <a:r>
              <a:rPr lang="en-US" dirty="0" smtClean="0"/>
              <a:t>Express Scripts (Prescriptions) 1-866-781-7533</a:t>
            </a:r>
          </a:p>
          <a:p>
            <a:pPr marL="114300" indent="0">
              <a:buNone/>
            </a:pPr>
            <a:endParaRPr lang="en-US" dirty="0" smtClean="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1803187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Teachers’ Retirement System of Louisiana (TRSL)</a:t>
            </a:r>
            <a:endParaRPr lang="en-US" dirty="0"/>
          </a:p>
        </p:txBody>
      </p:sp>
      <p:sp>
        <p:nvSpPr>
          <p:cNvPr id="7" name="Content Placeholder 6"/>
          <p:cNvSpPr>
            <a:spLocks noGrp="1"/>
          </p:cNvSpPr>
          <p:nvPr>
            <p:ph sz="quarter" idx="1"/>
          </p:nvPr>
        </p:nvSpPr>
        <p:spPr/>
        <p:txBody>
          <a:bodyPr>
            <a:normAutofit/>
          </a:bodyPr>
          <a:lstStyle/>
          <a:p>
            <a:r>
              <a:rPr lang="en-US" dirty="0" smtClean="0"/>
              <a:t>Defined Benefit Plan</a:t>
            </a:r>
          </a:p>
          <a:p>
            <a:r>
              <a:rPr lang="en-US" dirty="0" smtClean="0"/>
              <a:t>Pension based on final average compensation and number of years in system when eligible for retirement</a:t>
            </a:r>
          </a:p>
          <a:p>
            <a:r>
              <a:rPr lang="en-US" dirty="0" smtClean="0">
                <a:hlinkClick r:id="rId3"/>
              </a:rPr>
              <a:t>www.trsl.org</a:t>
            </a:r>
            <a:r>
              <a:rPr lang="en-US" dirty="0" smtClean="0"/>
              <a:t> </a:t>
            </a:r>
          </a:p>
          <a:p>
            <a:r>
              <a:rPr lang="en-US" dirty="0" smtClean="0"/>
              <a:t>Employees who separate from employment before retirement, are eligible for a refund of their contributions only.</a:t>
            </a:r>
            <a:endParaRPr lang="en-US" dirty="0"/>
          </a:p>
        </p:txBody>
      </p:sp>
    </p:spTree>
    <p:extLst>
      <p:ext uri="{BB962C8B-B14F-4D97-AF65-F5344CB8AC3E}">
        <p14:creationId xmlns:p14="http://schemas.microsoft.com/office/powerpoint/2010/main" val="3494552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Retirement Plans</a:t>
            </a:r>
            <a:endParaRPr lang="en-US" dirty="0"/>
          </a:p>
        </p:txBody>
      </p:sp>
      <p:sp>
        <p:nvSpPr>
          <p:cNvPr id="5" name="Text Placeholder 4"/>
          <p:cNvSpPr>
            <a:spLocks noGrp="1"/>
          </p:cNvSpPr>
          <p:nvPr>
            <p:ph type="body" idx="1"/>
          </p:nvPr>
        </p:nvSpPr>
        <p:spPr/>
        <p:txBody>
          <a:bodyPr>
            <a:normAutofit lnSpcReduction="10000"/>
          </a:bodyPr>
          <a:lstStyle/>
          <a:p>
            <a:r>
              <a:rPr lang="en-US" dirty="0" smtClean="0"/>
              <a:t>Teachers’ Retirement System of Louisiana (TRSL)</a:t>
            </a:r>
            <a:endParaRPr lang="en-US" dirty="0"/>
          </a:p>
        </p:txBody>
      </p:sp>
      <p:sp>
        <p:nvSpPr>
          <p:cNvPr id="7" name="Text Placeholder 6"/>
          <p:cNvSpPr>
            <a:spLocks noGrp="1"/>
          </p:cNvSpPr>
          <p:nvPr>
            <p:ph type="body" sz="half" idx="3"/>
          </p:nvPr>
        </p:nvSpPr>
        <p:spPr>
          <a:xfrm>
            <a:off x="4953000" y="1524000"/>
            <a:ext cx="3657600" cy="685800"/>
          </a:xfrm>
        </p:spPr>
        <p:txBody>
          <a:bodyPr>
            <a:normAutofit fontScale="92500" lnSpcReduction="20000"/>
          </a:bodyPr>
          <a:lstStyle/>
          <a:p>
            <a:r>
              <a:rPr lang="en-US" dirty="0" smtClean="0"/>
              <a:t>Optional Retirement Plans (ORP)</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Defined benefit plan</a:t>
            </a:r>
          </a:p>
          <a:p>
            <a:r>
              <a:rPr lang="en-US" dirty="0" smtClean="0"/>
              <a:t>Pension based on final average compensation and number of years in system when eligible for retirement</a:t>
            </a:r>
          </a:p>
          <a:p>
            <a:r>
              <a:rPr lang="en-US" dirty="0" smtClean="0"/>
              <a:t>Employees who separate from state employment before retirement are eligible for a refund of their contributions only</a:t>
            </a:r>
            <a:endParaRPr lang="en-US" dirty="0"/>
          </a:p>
        </p:txBody>
      </p:sp>
      <p:sp>
        <p:nvSpPr>
          <p:cNvPr id="8" name="Content Placeholder 7"/>
          <p:cNvSpPr>
            <a:spLocks noGrp="1"/>
          </p:cNvSpPr>
          <p:nvPr>
            <p:ph sz="half" idx="4"/>
          </p:nvPr>
        </p:nvSpPr>
        <p:spPr>
          <a:xfrm>
            <a:off x="4953000" y="2247900"/>
            <a:ext cx="3733800" cy="3619500"/>
          </a:xfrm>
        </p:spPr>
        <p:txBody>
          <a:bodyPr>
            <a:normAutofit lnSpcReduction="10000"/>
          </a:bodyPr>
          <a:lstStyle/>
          <a:p>
            <a:r>
              <a:rPr lang="en-US" dirty="0" smtClean="0"/>
              <a:t>Defined contribution plan</a:t>
            </a:r>
          </a:p>
          <a:p>
            <a:r>
              <a:rPr lang="en-US" dirty="0" smtClean="0"/>
              <a:t>Retirement account based on employee and employer contributions</a:t>
            </a:r>
          </a:p>
          <a:p>
            <a:r>
              <a:rPr lang="en-US" dirty="0" smtClean="0"/>
              <a:t>Rights to defined benefit plan are irrevocably waved if enrolled in ORP</a:t>
            </a:r>
          </a:p>
          <a:p>
            <a:r>
              <a:rPr lang="en-US" dirty="0" smtClean="0"/>
              <a:t>Employees are vested immediately</a:t>
            </a:r>
            <a:endParaRPr lang="en-US" dirty="0"/>
          </a:p>
        </p:txBody>
      </p:sp>
    </p:spTree>
    <p:extLst>
      <p:ext uri="{BB962C8B-B14F-4D97-AF65-F5344CB8AC3E}">
        <p14:creationId xmlns:p14="http://schemas.microsoft.com/office/powerpoint/2010/main" val="341403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ORP</a:t>
            </a:r>
            <a:r>
              <a:rPr lang="en-US" dirty="0" smtClean="0"/>
              <a:t> Contributions</a:t>
            </a:r>
            <a:endParaRPr lang="en-US" dirty="0"/>
          </a:p>
        </p:txBody>
      </p:sp>
      <p:sp>
        <p:nvSpPr>
          <p:cNvPr id="3" name="Content Placeholder 2"/>
          <p:cNvSpPr>
            <a:spLocks noGrp="1"/>
          </p:cNvSpPr>
          <p:nvPr>
            <p:ph sz="quarter" idx="1"/>
          </p:nvPr>
        </p:nvSpPr>
        <p:spPr/>
        <p:txBody>
          <a:bodyPr/>
          <a:lstStyle/>
          <a:p>
            <a:r>
              <a:rPr lang="en-US" dirty="0"/>
              <a:t>2016/2017 </a:t>
            </a:r>
            <a:r>
              <a:rPr lang="en-US" b="1" dirty="0"/>
              <a:t>O</a:t>
            </a:r>
            <a:r>
              <a:rPr lang="en-US" dirty="0"/>
              <a:t>ptional </a:t>
            </a:r>
            <a:r>
              <a:rPr lang="en-US" b="1" dirty="0"/>
              <a:t>R</a:t>
            </a:r>
            <a:r>
              <a:rPr lang="en-US" dirty="0"/>
              <a:t>etirement </a:t>
            </a:r>
            <a:r>
              <a:rPr lang="en-US" b="1" dirty="0"/>
              <a:t>P</a:t>
            </a:r>
            <a:r>
              <a:rPr lang="en-US" dirty="0"/>
              <a:t>lan employee contribution and University match:</a:t>
            </a:r>
          </a:p>
          <a:p>
            <a:pPr marL="0" indent="0">
              <a:buNone/>
            </a:pPr>
            <a:r>
              <a:rPr lang="en-US" dirty="0"/>
              <a:t> </a:t>
            </a:r>
          </a:p>
          <a:p>
            <a:pPr marL="0" indent="0">
              <a:buNone/>
            </a:pPr>
            <a:r>
              <a:rPr lang="en-US" dirty="0" smtClean="0"/>
              <a:t>	Net </a:t>
            </a:r>
            <a:r>
              <a:rPr lang="en-US" dirty="0"/>
              <a:t>employee contribution:  		</a:t>
            </a:r>
            <a:r>
              <a:rPr lang="en-US" dirty="0" smtClean="0"/>
              <a:t>  7.95</a:t>
            </a:r>
            <a:r>
              <a:rPr lang="en-US" dirty="0"/>
              <a:t>%</a:t>
            </a:r>
          </a:p>
          <a:p>
            <a:pPr marL="0" indent="0">
              <a:buNone/>
            </a:pPr>
            <a:r>
              <a:rPr lang="en-US" dirty="0" smtClean="0"/>
              <a:t>	Net </a:t>
            </a:r>
            <a:r>
              <a:rPr lang="en-US" dirty="0"/>
              <a:t>University contribution:	</a:t>
            </a:r>
            <a:r>
              <a:rPr lang="en-US" dirty="0" smtClean="0"/>
              <a:t>	</a:t>
            </a:r>
            <a:r>
              <a:rPr lang="en-US" u="sng" dirty="0" smtClean="0"/>
              <a:t>  </a:t>
            </a:r>
            <a:r>
              <a:rPr lang="en-US" u="sng" dirty="0"/>
              <a:t>5.2545%</a:t>
            </a:r>
            <a:endParaRPr lang="en-US" dirty="0"/>
          </a:p>
          <a:p>
            <a:pPr marL="0" indent="0">
              <a:buNone/>
            </a:pPr>
            <a:r>
              <a:rPr lang="en-US" dirty="0" smtClean="0"/>
              <a:t>	Total</a:t>
            </a:r>
            <a:r>
              <a:rPr lang="en-US" dirty="0"/>
              <a:t>:					</a:t>
            </a:r>
            <a:r>
              <a:rPr lang="en-US" dirty="0" smtClean="0"/>
              <a:t>13.2045</a:t>
            </a:r>
            <a:r>
              <a:rPr lang="en-US" dirty="0"/>
              <a:t>%</a:t>
            </a:r>
          </a:p>
          <a:p>
            <a:endParaRPr lang="en-US" dirty="0"/>
          </a:p>
        </p:txBody>
      </p:sp>
    </p:spTree>
    <p:extLst>
      <p:ext uri="{BB962C8B-B14F-4D97-AF65-F5344CB8AC3E}">
        <p14:creationId xmlns:p14="http://schemas.microsoft.com/office/powerpoint/2010/main" val="319324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err="1" smtClean="0"/>
              <a:t>Voya</a:t>
            </a:r>
            <a:r>
              <a:rPr lang="en-US" dirty="0" smtClean="0"/>
              <a:t> (formerly ING)</a:t>
            </a:r>
            <a:endParaRPr lang="en-US" dirty="0"/>
          </a:p>
        </p:txBody>
      </p:sp>
      <p:sp>
        <p:nvSpPr>
          <p:cNvPr id="8" name="Content Placeholder 7"/>
          <p:cNvSpPr>
            <a:spLocks noGrp="1"/>
          </p:cNvSpPr>
          <p:nvPr>
            <p:ph sz="quarter" idx="1"/>
          </p:nvPr>
        </p:nvSpPr>
        <p:spPr/>
        <p:txBody>
          <a:bodyPr/>
          <a:lstStyle/>
          <a:p>
            <a:r>
              <a:rPr lang="en-US" dirty="0" smtClean="0">
                <a:hlinkClick r:id="rId3"/>
              </a:rPr>
              <a:t>www.Voyaretirementplans.com/custom/laorp</a:t>
            </a:r>
            <a:endParaRPr lang="en-US" dirty="0" smtClean="0"/>
          </a:p>
          <a:p>
            <a:r>
              <a:rPr lang="en-US" dirty="0" smtClean="0"/>
              <a:t>Local Representative:  Simone S. Bauer</a:t>
            </a:r>
          </a:p>
          <a:p>
            <a:r>
              <a:rPr lang="en-US" dirty="0" smtClean="0">
                <a:hlinkClick r:id="rId4"/>
              </a:rPr>
              <a:t>ssbauer@voyafa.com</a:t>
            </a:r>
            <a:endParaRPr lang="en-US" dirty="0" smtClean="0"/>
          </a:p>
          <a:p>
            <a:r>
              <a:rPr lang="en-US" dirty="0" smtClean="0"/>
              <a:t>(337) 322-5304</a:t>
            </a:r>
            <a:endParaRPr lang="en-US" dirty="0"/>
          </a:p>
        </p:txBody>
      </p:sp>
    </p:spTree>
    <p:extLst>
      <p:ext uri="{BB962C8B-B14F-4D97-AF65-F5344CB8AC3E}">
        <p14:creationId xmlns:p14="http://schemas.microsoft.com/office/powerpoint/2010/main" val="40757158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14007</TotalTime>
  <Words>4095</Words>
  <Application>Microsoft Office PowerPoint</Application>
  <PresentationFormat>On-screen Show (4:3)</PresentationFormat>
  <Paragraphs>835</Paragraphs>
  <Slides>59</Slides>
  <Notes>51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59</vt:i4>
      </vt:variant>
    </vt:vector>
  </HeadingPairs>
  <TitlesOfParts>
    <vt:vector size="73" baseType="lpstr">
      <vt:lpstr>Arial</vt:lpstr>
      <vt:lpstr>Avenir Medium</vt:lpstr>
      <vt:lpstr>BentonSans-Bold</vt:lpstr>
      <vt:lpstr>BentonSans-Book</vt:lpstr>
      <vt:lpstr>BentonSans-Medium</vt:lpstr>
      <vt:lpstr>Calibri</vt:lpstr>
      <vt:lpstr>Courier New</vt:lpstr>
      <vt:lpstr>Franklin Gothic Book</vt:lpstr>
      <vt:lpstr>Perpetua</vt:lpstr>
      <vt:lpstr>Times New Roman</vt:lpstr>
      <vt:lpstr>Wingdings</vt:lpstr>
      <vt:lpstr>Wingdings 2</vt:lpstr>
      <vt:lpstr>Equity</vt:lpstr>
      <vt:lpstr>1_Office Theme</vt:lpstr>
      <vt:lpstr> Faculty &amp; Staff Orientation </vt:lpstr>
      <vt:lpstr>Compensation</vt:lpstr>
      <vt:lpstr>Sick Leave</vt:lpstr>
      <vt:lpstr>Tuition Exemption</vt:lpstr>
      <vt:lpstr>Retirement</vt:lpstr>
      <vt:lpstr>Teachers’ Retirement System of Louisiana (TRSL)</vt:lpstr>
      <vt:lpstr>Retirement Plans</vt:lpstr>
      <vt:lpstr>ORP Contributions</vt:lpstr>
      <vt:lpstr>Voya (formerly ING)</vt:lpstr>
      <vt:lpstr>TIAA-Cref </vt:lpstr>
      <vt:lpstr>Valic</vt:lpstr>
      <vt:lpstr>Timeline for Enrollment</vt:lpstr>
      <vt:lpstr>Tax Deferred Annuity Plans</vt:lpstr>
      <vt:lpstr>PowerPoint Presentation</vt:lpstr>
      <vt:lpstr>Health Insurance</vt:lpstr>
      <vt:lpstr>Important Facts</vt:lpstr>
      <vt:lpstr>Your Responsibilities</vt:lpstr>
      <vt:lpstr>Eligibility</vt:lpstr>
      <vt:lpstr>PowerPoint Presentation</vt:lpstr>
      <vt:lpstr>PowerPoint Presentation</vt:lpstr>
      <vt:lpstr>PowerPoint Presentation</vt:lpstr>
      <vt:lpstr>PowerPoint Presentation</vt:lpstr>
      <vt:lpstr>PowerPoint Presentation</vt:lpstr>
      <vt:lpstr>Plan Options</vt:lpstr>
      <vt:lpstr>Pelican Plans</vt:lpstr>
      <vt:lpstr>Pelican HRA1000</vt:lpstr>
      <vt:lpstr>Pelican HRA1000</vt:lpstr>
      <vt:lpstr>Pelican HSA775</vt:lpstr>
      <vt:lpstr>Pelican HSA775 (Active Employees only)</vt:lpstr>
      <vt:lpstr>Magnolia Local Plus (Nationwide In-Network Provider Plan)</vt:lpstr>
      <vt:lpstr>PowerPoint Presentation</vt:lpstr>
      <vt:lpstr>Magnolia Open Access (Nationwide Providers)</vt:lpstr>
      <vt:lpstr>PowerPoint Presentation</vt:lpstr>
      <vt:lpstr>Magnolia Local (Limited In-Network Provider Only Plan)</vt:lpstr>
      <vt:lpstr>Magnolia Local</vt:lpstr>
      <vt:lpstr>PowerPoint Presentation</vt:lpstr>
      <vt:lpstr>PowerPoint Presentation</vt:lpstr>
      <vt:lpstr>PowerPoint Presentation</vt:lpstr>
      <vt:lpstr>Vantage Medical Home HMO</vt:lpstr>
      <vt:lpstr>PowerPoint Presentation</vt:lpstr>
      <vt:lpstr>PowerPoint Presentation</vt:lpstr>
      <vt:lpstr>PowerPoint Presentation</vt:lpstr>
      <vt:lpstr>Other Benefit Offerings</vt:lpstr>
      <vt:lpstr>PowerPoint Presentation</vt:lpstr>
      <vt:lpstr>Flexible Benefits Options</vt:lpstr>
      <vt:lpstr>Dependent Care FSA</vt:lpstr>
      <vt:lpstr>Discovery Benefits</vt:lpstr>
      <vt:lpstr>Life Insurance - Prudential</vt:lpstr>
      <vt:lpstr>Life Insurance - Prudential</vt:lpstr>
      <vt:lpstr>PowerPoint Presentation</vt:lpstr>
      <vt:lpstr>PowerPoint Presentation</vt:lpstr>
      <vt:lpstr>Contact Information</vt:lpstr>
      <vt:lpstr>Dental Insurance</vt:lpstr>
      <vt:lpstr>Dental Insurance (cont’d)</vt:lpstr>
      <vt:lpstr>Vision Insurance</vt:lpstr>
      <vt:lpstr>Long Term Disability Insurance</vt:lpstr>
      <vt:lpstr>Supplemental Cancer Insurance</vt:lpstr>
      <vt:lpstr>Submission Deadlines</vt:lpstr>
      <vt:lpstr>Contact Information</vt:lpstr>
    </vt:vector>
  </TitlesOfParts>
  <Company>University of Louisiana at Lafayette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Orientation</dc:title>
  <dc:creator>Miller Susan M</dc:creator>
  <cp:lastModifiedBy>Cormier Taronsler F</cp:lastModifiedBy>
  <cp:revision>185</cp:revision>
  <cp:lastPrinted>2013-08-19T14:50:15Z</cp:lastPrinted>
  <dcterms:created xsi:type="dcterms:W3CDTF">2012-07-16T19:38:21Z</dcterms:created>
  <dcterms:modified xsi:type="dcterms:W3CDTF">2017-08-07T14:23:22Z</dcterms:modified>
</cp:coreProperties>
</file>